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Helvetica Neue"/>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4" roundtripDataSignature="AMtx7mhKVlCRYhIpeutmoWmksO2+sVZ7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HelveticaNeue-regular.fntdata"/><Relationship Id="rId11" Type="http://schemas.openxmlformats.org/officeDocument/2006/relationships/slide" Target="slides/slide6.xml"/><Relationship Id="rId22" Type="http://schemas.openxmlformats.org/officeDocument/2006/relationships/font" Target="fonts/HelveticaNeue-italic.fntdata"/><Relationship Id="rId10" Type="http://schemas.openxmlformats.org/officeDocument/2006/relationships/slide" Target="slides/slide5.xml"/><Relationship Id="rId21" Type="http://schemas.openxmlformats.org/officeDocument/2006/relationships/font" Target="fonts/HelveticaNeue-bold.fntdata"/><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HelveticaNeue-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94983b21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a94983b210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94983b21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a94983b210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94983b21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a94983b210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94983b21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a94983b210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Helvetica Neue"/>
              <a:buChar char="●"/>
            </a:pPr>
            <a:r>
              <a:rPr lang="en" sz="1800">
                <a:solidFill>
                  <a:schemeClr val="dk1"/>
                </a:solidFill>
                <a:latin typeface="Helvetica Neue"/>
                <a:ea typeface="Helvetica Neue"/>
                <a:cs typeface="Helvetica Neue"/>
                <a:sym typeface="Helvetica Neue"/>
              </a:rPr>
              <a:t>Done using partial differential equations</a:t>
            </a:r>
            <a:endParaRPr sz="1800">
              <a:solidFill>
                <a:schemeClr val="dk1"/>
              </a:solidFill>
              <a:latin typeface="Helvetica Neue"/>
              <a:ea typeface="Helvetica Neue"/>
              <a:cs typeface="Helvetica Neue"/>
              <a:sym typeface="Helvetica Neue"/>
            </a:endParaRPr>
          </a:p>
          <a:p>
            <a:pPr indent="-342900" lvl="0" marL="457200" rtl="0" algn="l">
              <a:lnSpc>
                <a:spcPct val="100000"/>
              </a:lnSpc>
              <a:spcBef>
                <a:spcPts val="0"/>
              </a:spcBef>
              <a:spcAft>
                <a:spcPts val="0"/>
              </a:spcAft>
              <a:buClr>
                <a:schemeClr val="dk1"/>
              </a:buClr>
              <a:buSzPts val="1800"/>
              <a:buFont typeface="Helvetica Neue"/>
              <a:buChar char="●"/>
            </a:pPr>
            <a:r>
              <a:rPr lang="en" sz="1800">
                <a:solidFill>
                  <a:schemeClr val="dk1"/>
                </a:solidFill>
                <a:latin typeface="Helvetica Neue"/>
                <a:ea typeface="Helvetica Neue"/>
                <a:cs typeface="Helvetica Neue"/>
                <a:sym typeface="Helvetica Neue"/>
              </a:rPr>
              <a:t>Takes the model divides into smaller region to create mesh</a:t>
            </a:r>
            <a:endParaRPr sz="1800">
              <a:solidFill>
                <a:schemeClr val="dk1"/>
              </a:solidFill>
              <a:latin typeface="Helvetica Neue"/>
              <a:ea typeface="Helvetica Neue"/>
              <a:cs typeface="Helvetica Neue"/>
              <a:sym typeface="Helvetica Neue"/>
            </a:endParaRPr>
          </a:p>
          <a:p>
            <a:pPr indent="-342900" lvl="0" marL="457200" rtl="0" algn="l">
              <a:lnSpc>
                <a:spcPct val="100000"/>
              </a:lnSpc>
              <a:spcBef>
                <a:spcPts val="0"/>
              </a:spcBef>
              <a:spcAft>
                <a:spcPts val="0"/>
              </a:spcAft>
              <a:buClr>
                <a:schemeClr val="dk1"/>
              </a:buClr>
              <a:buSzPts val="1800"/>
              <a:buFont typeface="Helvetica Neue"/>
              <a:buChar char="●"/>
            </a:pPr>
            <a:r>
              <a:rPr lang="en" sz="1800">
                <a:solidFill>
                  <a:schemeClr val="dk1"/>
                </a:solidFill>
                <a:latin typeface="Helvetica Neue"/>
                <a:ea typeface="Helvetica Neue"/>
                <a:cs typeface="Helvetica Neue"/>
                <a:sym typeface="Helvetica Neue"/>
              </a:rPr>
              <a:t>CAE uses calculations to solve for the desired parameters</a:t>
            </a:r>
            <a:endParaRPr sz="1800">
              <a:solidFill>
                <a:schemeClr val="dk1"/>
              </a:solidFill>
              <a:latin typeface="Helvetica Neue"/>
              <a:ea typeface="Helvetica Neue"/>
              <a:cs typeface="Helvetica Neue"/>
              <a:sym typeface="Helvetica Neue"/>
            </a:endParaRPr>
          </a:p>
          <a:p>
            <a:pPr indent="-317500" lvl="0" marL="457200" rtl="0" algn="l">
              <a:lnSpc>
                <a:spcPct val="100000"/>
              </a:lnSpc>
              <a:spcBef>
                <a:spcPts val="0"/>
              </a:spcBef>
              <a:spcAft>
                <a:spcPts val="0"/>
              </a:spcAft>
              <a:buClr>
                <a:schemeClr val="dk1"/>
              </a:buClr>
              <a:buSzPts val="1400"/>
              <a:buChar char="●"/>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94983b21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ga94983b210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a94983b21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a94983b210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94983b21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a94983b210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94983b21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a94983b210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94983b21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a94983b210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94983b21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a94983b210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2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0.jp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hyperlink" Target="http://drive.google.com/file/d/1JUBZ2aMUttCZv5b-j0VBNOBsO-lwu6Bz/view" TargetMode="External"/><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p:nvPr/>
        </p:nvSpPr>
        <p:spPr>
          <a:xfrm>
            <a:off x="0" y="0"/>
            <a:ext cx="9144000" cy="2574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 name="Google Shape;55;p1"/>
          <p:cNvPicPr preferRelativeResize="0"/>
          <p:nvPr/>
        </p:nvPicPr>
        <p:blipFill rotWithShape="1">
          <a:blip r:embed="rId3">
            <a:alphaModFix/>
          </a:blip>
          <a:srcRect b="0" l="0" r="0" t="0"/>
          <a:stretch/>
        </p:blipFill>
        <p:spPr>
          <a:xfrm>
            <a:off x="0" y="3959399"/>
            <a:ext cx="926736" cy="926700"/>
          </a:xfrm>
          <a:prstGeom prst="rect">
            <a:avLst/>
          </a:prstGeom>
          <a:noFill/>
          <a:ln>
            <a:noFill/>
          </a:ln>
        </p:spPr>
      </p:pic>
      <p:sp>
        <p:nvSpPr>
          <p:cNvPr id="56" name="Google Shape;56;p1"/>
          <p:cNvSpPr txBox="1"/>
          <p:nvPr/>
        </p:nvSpPr>
        <p:spPr>
          <a:xfrm>
            <a:off x="482775" y="182800"/>
            <a:ext cx="8114400" cy="92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 sz="2000">
                <a:latin typeface="Helvetica Neue"/>
                <a:ea typeface="Helvetica Neue"/>
                <a:cs typeface="Helvetica Neue"/>
                <a:sym typeface="Helvetica Neue"/>
              </a:rPr>
              <a:t>Mechatronics Final Project - </a:t>
            </a:r>
            <a:endParaRPr b="1" sz="20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000"/>
              <a:buFont typeface="Arial"/>
              <a:buNone/>
            </a:pPr>
            <a:r>
              <a:rPr b="1" lang="en" sz="2000">
                <a:latin typeface="Helvetica Neue"/>
                <a:ea typeface="Helvetica Neue"/>
                <a:cs typeface="Helvetica Neue"/>
                <a:sym typeface="Helvetica Neue"/>
              </a:rPr>
              <a:t>Developing the Multiple-Paged UI for Dynamic Task Handling for Senior MCE Capstone Design Project</a:t>
            </a:r>
            <a:endParaRPr b="1" sz="2000">
              <a:latin typeface="Helvetica Neue"/>
              <a:ea typeface="Helvetica Neue"/>
              <a:cs typeface="Helvetica Neue"/>
              <a:sym typeface="Helvetica Neue"/>
            </a:endParaRPr>
          </a:p>
        </p:txBody>
      </p:sp>
      <p:sp>
        <p:nvSpPr>
          <p:cNvPr id="57" name="Google Shape;57;p1"/>
          <p:cNvSpPr txBox="1"/>
          <p:nvPr/>
        </p:nvSpPr>
        <p:spPr>
          <a:xfrm>
            <a:off x="3477025" y="4009850"/>
            <a:ext cx="2548500" cy="49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2000">
                <a:latin typeface="Helvetica Neue"/>
                <a:ea typeface="Helvetica Neue"/>
                <a:cs typeface="Helvetica Neue"/>
                <a:sym typeface="Helvetica Neue"/>
              </a:rPr>
              <a:t>By: Raymond Turrisi</a:t>
            </a:r>
            <a:endParaRPr b="0" i="0" sz="2000" cap="none" strike="noStrike">
              <a:solidFill>
                <a:srgbClr val="000000"/>
              </a:solidFill>
              <a:latin typeface="Helvetica Neue"/>
              <a:ea typeface="Helvetica Neue"/>
              <a:cs typeface="Helvetica Neue"/>
              <a:sym typeface="Helvetica Neue"/>
            </a:endParaRPr>
          </a:p>
        </p:txBody>
      </p:sp>
      <p:sp>
        <p:nvSpPr>
          <p:cNvPr id="58" name="Google Shape;58;p1"/>
          <p:cNvSpPr/>
          <p:nvPr/>
        </p:nvSpPr>
        <p:spPr>
          <a:xfrm>
            <a:off x="0" y="4886100"/>
            <a:ext cx="9144000" cy="2574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
          <p:cNvSpPr txBox="1"/>
          <p:nvPr/>
        </p:nvSpPr>
        <p:spPr>
          <a:xfrm>
            <a:off x="3206550" y="4481563"/>
            <a:ext cx="2730900" cy="45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1" lang="en" sz="1600">
                <a:latin typeface="Helvetica Neue"/>
                <a:ea typeface="Helvetica Neue"/>
                <a:cs typeface="Helvetica Neue"/>
                <a:sym typeface="Helvetica Neue"/>
              </a:rPr>
              <a:t>18</a:t>
            </a:r>
            <a:r>
              <a:rPr b="0" i="1" lang="en" sz="1600" u="none" cap="none" strike="noStrike">
                <a:solidFill>
                  <a:srgbClr val="000000"/>
                </a:solidFill>
                <a:latin typeface="Helvetica Neue"/>
                <a:ea typeface="Helvetica Neue"/>
                <a:cs typeface="Helvetica Neue"/>
                <a:sym typeface="Helvetica Neue"/>
              </a:rPr>
              <a:t> December 2020</a:t>
            </a:r>
            <a:endParaRPr b="0" i="1" sz="1600" u="none" cap="none" strike="noStrike">
              <a:solidFill>
                <a:srgbClr val="000000"/>
              </a:solidFill>
              <a:latin typeface="Helvetica Neue"/>
              <a:ea typeface="Helvetica Neue"/>
              <a:cs typeface="Helvetica Neue"/>
              <a:sym typeface="Helvetica Neue"/>
            </a:endParaRPr>
          </a:p>
        </p:txBody>
      </p:sp>
      <p:pic>
        <p:nvPicPr>
          <p:cNvPr id="60" name="Google Shape;60;p1"/>
          <p:cNvPicPr preferRelativeResize="0"/>
          <p:nvPr/>
        </p:nvPicPr>
        <p:blipFill>
          <a:blip r:embed="rId4">
            <a:alphaModFix/>
          </a:blip>
          <a:stretch>
            <a:fillRect/>
          </a:stretch>
        </p:blipFill>
        <p:spPr>
          <a:xfrm>
            <a:off x="3328525" y="1374238"/>
            <a:ext cx="2845499" cy="25851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a94983b210_0_82"/>
          <p:cNvSpPr/>
          <p:nvPr/>
        </p:nvSpPr>
        <p:spPr>
          <a:xfrm>
            <a:off x="0" y="0"/>
            <a:ext cx="9144000" cy="6864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2" name="Google Shape;162;ga94983b210_0_82"/>
          <p:cNvPicPr preferRelativeResize="0"/>
          <p:nvPr/>
        </p:nvPicPr>
        <p:blipFill rotWithShape="1">
          <a:blip r:embed="rId3">
            <a:alphaModFix/>
          </a:blip>
          <a:srcRect b="0" l="0" r="0" t="0"/>
          <a:stretch/>
        </p:blipFill>
        <p:spPr>
          <a:xfrm>
            <a:off x="0" y="0"/>
            <a:ext cx="686400" cy="686400"/>
          </a:xfrm>
          <a:prstGeom prst="rect">
            <a:avLst/>
          </a:prstGeom>
          <a:noFill/>
          <a:ln>
            <a:noFill/>
          </a:ln>
        </p:spPr>
      </p:pic>
      <p:sp>
        <p:nvSpPr>
          <p:cNvPr id="163" name="Google Shape;163;ga94983b210_0_82"/>
          <p:cNvSpPr/>
          <p:nvPr/>
        </p:nvSpPr>
        <p:spPr>
          <a:xfrm>
            <a:off x="0" y="4857600"/>
            <a:ext cx="9144000" cy="2859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ga94983b210_0_82"/>
          <p:cNvSpPr txBox="1"/>
          <p:nvPr/>
        </p:nvSpPr>
        <p:spPr>
          <a:xfrm>
            <a:off x="8553600" y="4816650"/>
            <a:ext cx="558900" cy="380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lang="en" sz="1000">
                <a:solidFill>
                  <a:srgbClr val="EFEFEF"/>
                </a:solidFill>
                <a:latin typeface="Helvetica Neue"/>
                <a:ea typeface="Helvetica Neue"/>
                <a:cs typeface="Helvetica Neue"/>
                <a:sym typeface="Helvetica Neue"/>
              </a:rPr>
              <a:t>10</a:t>
            </a:r>
            <a:r>
              <a:rPr b="0" i="0" lang="en" sz="1000" u="none" cap="none" strike="noStrike">
                <a:solidFill>
                  <a:srgbClr val="EFEFEF"/>
                </a:solidFill>
                <a:latin typeface="Helvetica Neue"/>
                <a:ea typeface="Helvetica Neue"/>
                <a:cs typeface="Helvetica Neue"/>
                <a:sym typeface="Helvetica Neue"/>
              </a:rPr>
              <a:t>/</a:t>
            </a:r>
            <a:r>
              <a:rPr lang="en" sz="1000">
                <a:solidFill>
                  <a:srgbClr val="EFEFEF"/>
                </a:solidFill>
                <a:latin typeface="Helvetica Neue"/>
                <a:ea typeface="Helvetica Neue"/>
                <a:cs typeface="Helvetica Neue"/>
                <a:sym typeface="Helvetica Neue"/>
              </a:rPr>
              <a:t>14</a:t>
            </a:r>
            <a:endParaRPr b="0" i="0" sz="1000" u="none" cap="none" strike="noStrike">
              <a:solidFill>
                <a:srgbClr val="EFEFEF"/>
              </a:solidFill>
              <a:latin typeface="Helvetica Neue"/>
              <a:ea typeface="Helvetica Neue"/>
              <a:cs typeface="Helvetica Neue"/>
              <a:sym typeface="Helvetica Neue"/>
            </a:endParaRPr>
          </a:p>
        </p:txBody>
      </p:sp>
      <p:sp>
        <p:nvSpPr>
          <p:cNvPr id="165" name="Google Shape;165;ga94983b210_0_82"/>
          <p:cNvSpPr txBox="1"/>
          <p:nvPr/>
        </p:nvSpPr>
        <p:spPr>
          <a:xfrm>
            <a:off x="0" y="4816650"/>
            <a:ext cx="8553600" cy="32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Helvetica Neue"/>
                <a:ea typeface="Helvetica Neue"/>
                <a:cs typeface="Helvetica Neue"/>
                <a:sym typeface="Helvetica Neue"/>
              </a:rPr>
              <a:t>12-</a:t>
            </a:r>
            <a:r>
              <a:rPr lang="en" sz="1000">
                <a:solidFill>
                  <a:srgbClr val="EFEFEF"/>
                </a:solidFill>
                <a:latin typeface="Helvetica Neue"/>
                <a:ea typeface="Helvetica Neue"/>
                <a:cs typeface="Helvetica Neue"/>
                <a:sym typeface="Helvetica Neue"/>
              </a:rPr>
              <a:t>18</a:t>
            </a:r>
            <a:r>
              <a:rPr b="0" i="0" lang="en" sz="1000" u="none" cap="none" strike="noStrike">
                <a:solidFill>
                  <a:srgbClr val="EFEFEF"/>
                </a:solidFill>
                <a:latin typeface="Helvetica Neue"/>
                <a:ea typeface="Helvetica Neue"/>
                <a:cs typeface="Helvetica Neue"/>
                <a:sym typeface="Helvetica Neue"/>
              </a:rPr>
              <a:t>-2020                                                                </a:t>
            </a:r>
            <a:r>
              <a:rPr lang="en" sz="1000">
                <a:solidFill>
                  <a:srgbClr val="EFEFEF"/>
                </a:solidFill>
                <a:latin typeface="Helvetica Neue"/>
                <a:ea typeface="Helvetica Neue"/>
                <a:cs typeface="Helvetica Neue"/>
                <a:sym typeface="Helvetica Neue"/>
              </a:rPr>
              <a:t>Raymond Turrisi - MCE 433 Final Project Fa’2020</a:t>
            </a:r>
            <a:endParaRPr b="0" i="0" sz="1000" u="none" cap="none" strike="noStrike">
              <a:solidFill>
                <a:srgbClr val="EFEFE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EFEFEF"/>
              </a:solidFill>
              <a:latin typeface="Helvetica Neue"/>
              <a:ea typeface="Helvetica Neue"/>
              <a:cs typeface="Helvetica Neue"/>
              <a:sym typeface="Helvetica Neue"/>
            </a:endParaRPr>
          </a:p>
        </p:txBody>
      </p:sp>
      <p:sp>
        <p:nvSpPr>
          <p:cNvPr id="166" name="Google Shape;166;ga94983b210_0_82"/>
          <p:cNvSpPr txBox="1"/>
          <p:nvPr/>
        </p:nvSpPr>
        <p:spPr>
          <a:xfrm>
            <a:off x="1597050" y="109950"/>
            <a:ext cx="5949900" cy="57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 sz="2700">
                <a:solidFill>
                  <a:srgbClr val="F3F3F3"/>
                </a:solidFill>
                <a:latin typeface="Helvetica Neue"/>
                <a:ea typeface="Helvetica Neue"/>
                <a:cs typeface="Helvetica Neue"/>
                <a:sym typeface="Helvetica Neue"/>
              </a:rPr>
              <a:t>State Transition Diagram (2)</a:t>
            </a:r>
            <a:endParaRPr b="1" i="0" sz="2700" u="none" cap="none" strike="noStrike">
              <a:solidFill>
                <a:srgbClr val="F3F3F3"/>
              </a:solidFill>
              <a:latin typeface="Helvetica Neue"/>
              <a:ea typeface="Helvetica Neue"/>
              <a:cs typeface="Helvetica Neue"/>
              <a:sym typeface="Helvetica Neue"/>
            </a:endParaRPr>
          </a:p>
        </p:txBody>
      </p:sp>
      <p:pic>
        <p:nvPicPr>
          <p:cNvPr id="167" name="Google Shape;167;ga94983b210_0_82"/>
          <p:cNvPicPr preferRelativeResize="0"/>
          <p:nvPr/>
        </p:nvPicPr>
        <p:blipFill rotWithShape="1">
          <a:blip r:embed="rId4">
            <a:alphaModFix/>
          </a:blip>
          <a:srcRect b="59029" l="44095" r="2833" t="2687"/>
          <a:stretch/>
        </p:blipFill>
        <p:spPr>
          <a:xfrm>
            <a:off x="71025" y="737350"/>
            <a:ext cx="3826826" cy="2837125"/>
          </a:xfrm>
          <a:prstGeom prst="rect">
            <a:avLst/>
          </a:prstGeom>
          <a:noFill/>
          <a:ln>
            <a:noFill/>
          </a:ln>
        </p:spPr>
      </p:pic>
      <p:pic>
        <p:nvPicPr>
          <p:cNvPr id="168" name="Google Shape;168;ga94983b210_0_82"/>
          <p:cNvPicPr preferRelativeResize="0"/>
          <p:nvPr/>
        </p:nvPicPr>
        <p:blipFill rotWithShape="1">
          <a:blip r:embed="rId4">
            <a:alphaModFix/>
          </a:blip>
          <a:srcRect b="41541" l="43957" r="26815" t="41670"/>
          <a:stretch/>
        </p:blipFill>
        <p:spPr>
          <a:xfrm>
            <a:off x="5933150" y="737350"/>
            <a:ext cx="3109750" cy="1835709"/>
          </a:xfrm>
          <a:prstGeom prst="rect">
            <a:avLst/>
          </a:prstGeom>
          <a:noFill/>
          <a:ln>
            <a:noFill/>
          </a:ln>
        </p:spPr>
      </p:pic>
      <p:pic>
        <p:nvPicPr>
          <p:cNvPr id="169" name="Google Shape;169;ga94983b210_0_82"/>
          <p:cNvPicPr preferRelativeResize="0"/>
          <p:nvPr/>
        </p:nvPicPr>
        <p:blipFill rotWithShape="1">
          <a:blip r:embed="rId4">
            <a:alphaModFix/>
          </a:blip>
          <a:srcRect b="2704" l="43842" r="18773" t="75031"/>
          <a:stretch/>
        </p:blipFill>
        <p:spPr>
          <a:xfrm>
            <a:off x="5933150" y="2792675"/>
            <a:ext cx="3109750" cy="1903275"/>
          </a:xfrm>
          <a:prstGeom prst="rect">
            <a:avLst/>
          </a:prstGeom>
          <a:noFill/>
          <a:ln>
            <a:noFill/>
          </a:ln>
        </p:spPr>
      </p:pic>
      <p:sp>
        <p:nvSpPr>
          <p:cNvPr id="170" name="Google Shape;170;ga94983b210_0_82"/>
          <p:cNvSpPr txBox="1"/>
          <p:nvPr/>
        </p:nvSpPr>
        <p:spPr>
          <a:xfrm>
            <a:off x="1858350" y="4177925"/>
            <a:ext cx="4836900" cy="41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300">
                <a:latin typeface="Helvetica Neue"/>
                <a:ea typeface="Helvetica Neue"/>
                <a:cs typeface="Helvetica Neue"/>
                <a:sym typeface="Helvetica Neue"/>
              </a:rPr>
              <a:t>Fig. 6: Isolated state transition diagrams.</a:t>
            </a:r>
            <a:endParaRPr sz="1300">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a94983b210_0_95"/>
          <p:cNvSpPr/>
          <p:nvPr/>
        </p:nvSpPr>
        <p:spPr>
          <a:xfrm>
            <a:off x="0" y="0"/>
            <a:ext cx="9144000" cy="6864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ga94983b210_0_95"/>
          <p:cNvPicPr preferRelativeResize="0"/>
          <p:nvPr/>
        </p:nvPicPr>
        <p:blipFill rotWithShape="1">
          <a:blip r:embed="rId3">
            <a:alphaModFix/>
          </a:blip>
          <a:srcRect b="0" l="0" r="0" t="0"/>
          <a:stretch/>
        </p:blipFill>
        <p:spPr>
          <a:xfrm>
            <a:off x="0" y="0"/>
            <a:ext cx="686400" cy="686400"/>
          </a:xfrm>
          <a:prstGeom prst="rect">
            <a:avLst/>
          </a:prstGeom>
          <a:noFill/>
          <a:ln>
            <a:noFill/>
          </a:ln>
        </p:spPr>
      </p:pic>
      <p:sp>
        <p:nvSpPr>
          <p:cNvPr id="177" name="Google Shape;177;ga94983b210_0_95"/>
          <p:cNvSpPr/>
          <p:nvPr/>
        </p:nvSpPr>
        <p:spPr>
          <a:xfrm>
            <a:off x="0" y="4857600"/>
            <a:ext cx="9144000" cy="2859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a94983b210_0_95"/>
          <p:cNvSpPr txBox="1"/>
          <p:nvPr/>
        </p:nvSpPr>
        <p:spPr>
          <a:xfrm>
            <a:off x="8553600" y="4816650"/>
            <a:ext cx="558900" cy="380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lang="en" sz="1000">
                <a:solidFill>
                  <a:srgbClr val="EFEFEF"/>
                </a:solidFill>
                <a:latin typeface="Helvetica Neue"/>
                <a:ea typeface="Helvetica Neue"/>
                <a:cs typeface="Helvetica Neue"/>
                <a:sym typeface="Helvetica Neue"/>
              </a:rPr>
              <a:t>11</a:t>
            </a:r>
            <a:r>
              <a:rPr b="0" i="0" lang="en" sz="1000" u="none" cap="none" strike="noStrike">
                <a:solidFill>
                  <a:srgbClr val="EFEFEF"/>
                </a:solidFill>
                <a:latin typeface="Helvetica Neue"/>
                <a:ea typeface="Helvetica Neue"/>
                <a:cs typeface="Helvetica Neue"/>
                <a:sym typeface="Helvetica Neue"/>
              </a:rPr>
              <a:t>/</a:t>
            </a:r>
            <a:r>
              <a:rPr lang="en" sz="1000">
                <a:solidFill>
                  <a:srgbClr val="EFEFEF"/>
                </a:solidFill>
                <a:latin typeface="Helvetica Neue"/>
                <a:ea typeface="Helvetica Neue"/>
                <a:cs typeface="Helvetica Neue"/>
                <a:sym typeface="Helvetica Neue"/>
              </a:rPr>
              <a:t>14</a:t>
            </a:r>
            <a:endParaRPr b="0" i="0" sz="1000" u="none" cap="none" strike="noStrike">
              <a:solidFill>
                <a:srgbClr val="EFEFEF"/>
              </a:solidFill>
              <a:latin typeface="Helvetica Neue"/>
              <a:ea typeface="Helvetica Neue"/>
              <a:cs typeface="Helvetica Neue"/>
              <a:sym typeface="Helvetica Neue"/>
            </a:endParaRPr>
          </a:p>
        </p:txBody>
      </p:sp>
      <p:sp>
        <p:nvSpPr>
          <p:cNvPr id="179" name="Google Shape;179;ga94983b210_0_95"/>
          <p:cNvSpPr txBox="1"/>
          <p:nvPr/>
        </p:nvSpPr>
        <p:spPr>
          <a:xfrm>
            <a:off x="0" y="4816650"/>
            <a:ext cx="8553600" cy="32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Helvetica Neue"/>
                <a:ea typeface="Helvetica Neue"/>
                <a:cs typeface="Helvetica Neue"/>
                <a:sym typeface="Helvetica Neue"/>
              </a:rPr>
              <a:t>12-</a:t>
            </a:r>
            <a:r>
              <a:rPr lang="en" sz="1000">
                <a:solidFill>
                  <a:srgbClr val="EFEFEF"/>
                </a:solidFill>
                <a:latin typeface="Helvetica Neue"/>
                <a:ea typeface="Helvetica Neue"/>
                <a:cs typeface="Helvetica Neue"/>
                <a:sym typeface="Helvetica Neue"/>
              </a:rPr>
              <a:t>18</a:t>
            </a:r>
            <a:r>
              <a:rPr b="0" i="0" lang="en" sz="1000" u="none" cap="none" strike="noStrike">
                <a:solidFill>
                  <a:srgbClr val="EFEFEF"/>
                </a:solidFill>
                <a:latin typeface="Helvetica Neue"/>
                <a:ea typeface="Helvetica Neue"/>
                <a:cs typeface="Helvetica Neue"/>
                <a:sym typeface="Helvetica Neue"/>
              </a:rPr>
              <a:t>-2020                                                                </a:t>
            </a:r>
            <a:r>
              <a:rPr lang="en" sz="1000">
                <a:solidFill>
                  <a:srgbClr val="EFEFEF"/>
                </a:solidFill>
                <a:latin typeface="Helvetica Neue"/>
                <a:ea typeface="Helvetica Neue"/>
                <a:cs typeface="Helvetica Neue"/>
                <a:sym typeface="Helvetica Neue"/>
              </a:rPr>
              <a:t>Raymond Turrisi - MCE 433 Final Project Fa’2020</a:t>
            </a:r>
            <a:endParaRPr b="0" i="0" sz="1000" u="none" cap="none" strike="noStrike">
              <a:solidFill>
                <a:srgbClr val="EFEFE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EFEFEF"/>
              </a:solidFill>
              <a:latin typeface="Helvetica Neue"/>
              <a:ea typeface="Helvetica Neue"/>
              <a:cs typeface="Helvetica Neue"/>
              <a:sym typeface="Helvetica Neue"/>
            </a:endParaRPr>
          </a:p>
        </p:txBody>
      </p:sp>
      <p:sp>
        <p:nvSpPr>
          <p:cNvPr id="180" name="Google Shape;180;ga94983b210_0_95"/>
          <p:cNvSpPr txBox="1"/>
          <p:nvPr/>
        </p:nvSpPr>
        <p:spPr>
          <a:xfrm>
            <a:off x="1597050" y="109950"/>
            <a:ext cx="5949900" cy="57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 sz="2700">
                <a:solidFill>
                  <a:srgbClr val="F3F3F3"/>
                </a:solidFill>
                <a:latin typeface="Helvetica Neue"/>
                <a:ea typeface="Helvetica Neue"/>
                <a:cs typeface="Helvetica Neue"/>
                <a:sym typeface="Helvetica Neue"/>
              </a:rPr>
              <a:t>Electrical Schematic</a:t>
            </a:r>
            <a:endParaRPr b="1" i="0" sz="2700" u="none" cap="none" strike="noStrike">
              <a:solidFill>
                <a:srgbClr val="F3F3F3"/>
              </a:solidFill>
              <a:latin typeface="Helvetica Neue"/>
              <a:ea typeface="Helvetica Neue"/>
              <a:cs typeface="Helvetica Neue"/>
              <a:sym typeface="Helvetica Neue"/>
            </a:endParaRPr>
          </a:p>
        </p:txBody>
      </p:sp>
      <p:pic>
        <p:nvPicPr>
          <p:cNvPr id="181" name="Google Shape;181;ga94983b210_0_95"/>
          <p:cNvPicPr preferRelativeResize="0"/>
          <p:nvPr/>
        </p:nvPicPr>
        <p:blipFill>
          <a:blip r:embed="rId4">
            <a:alphaModFix/>
          </a:blip>
          <a:stretch>
            <a:fillRect/>
          </a:stretch>
        </p:blipFill>
        <p:spPr>
          <a:xfrm>
            <a:off x="78125" y="764525"/>
            <a:ext cx="4629025" cy="2410975"/>
          </a:xfrm>
          <a:prstGeom prst="rect">
            <a:avLst/>
          </a:prstGeom>
          <a:noFill/>
          <a:ln>
            <a:noFill/>
          </a:ln>
        </p:spPr>
      </p:pic>
      <p:sp>
        <p:nvSpPr>
          <p:cNvPr id="182" name="Google Shape;182;ga94983b210_0_95"/>
          <p:cNvSpPr txBox="1"/>
          <p:nvPr/>
        </p:nvSpPr>
        <p:spPr>
          <a:xfrm>
            <a:off x="78125" y="3305200"/>
            <a:ext cx="46290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300">
                <a:latin typeface="Helvetica Neue"/>
                <a:ea typeface="Helvetica Neue"/>
                <a:cs typeface="Helvetica Neue"/>
                <a:sym typeface="Helvetica Neue"/>
              </a:rPr>
              <a:t>Fig. 7: Labeled photo of breadboard housing electrical components.</a:t>
            </a:r>
            <a:endParaRPr sz="1300">
              <a:latin typeface="Helvetica Neue"/>
              <a:ea typeface="Helvetica Neue"/>
              <a:cs typeface="Helvetica Neue"/>
              <a:sym typeface="Helvetica Neue"/>
            </a:endParaRPr>
          </a:p>
        </p:txBody>
      </p:sp>
      <p:sp>
        <p:nvSpPr>
          <p:cNvPr id="183" name="Google Shape;183;ga94983b210_0_95"/>
          <p:cNvSpPr txBox="1"/>
          <p:nvPr/>
        </p:nvSpPr>
        <p:spPr>
          <a:xfrm>
            <a:off x="4818550" y="1108675"/>
            <a:ext cx="4187100" cy="57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300">
                <a:latin typeface="Helvetica Neue"/>
                <a:ea typeface="Helvetica Neue"/>
                <a:cs typeface="Helvetica Neue"/>
                <a:sym typeface="Helvetica Neue"/>
              </a:rPr>
              <a:t>Fig. 8: Electronics diagram</a:t>
            </a:r>
            <a:endParaRPr sz="1300">
              <a:latin typeface="Helvetica Neue"/>
              <a:ea typeface="Helvetica Neue"/>
              <a:cs typeface="Helvetica Neue"/>
              <a:sym typeface="Helvetica Neue"/>
            </a:endParaRPr>
          </a:p>
        </p:txBody>
      </p:sp>
      <p:pic>
        <p:nvPicPr>
          <p:cNvPr id="184" name="Google Shape;184;ga94983b210_0_95"/>
          <p:cNvPicPr preferRelativeResize="0"/>
          <p:nvPr/>
        </p:nvPicPr>
        <p:blipFill>
          <a:blip r:embed="rId5">
            <a:alphaModFix/>
          </a:blip>
          <a:stretch>
            <a:fillRect/>
          </a:stretch>
        </p:blipFill>
        <p:spPr>
          <a:xfrm>
            <a:off x="4818550" y="1447425"/>
            <a:ext cx="3953146" cy="33692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a94983b210_0_130"/>
          <p:cNvSpPr/>
          <p:nvPr/>
        </p:nvSpPr>
        <p:spPr>
          <a:xfrm>
            <a:off x="0" y="0"/>
            <a:ext cx="9144000" cy="6864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0" name="Google Shape;190;ga94983b210_0_130"/>
          <p:cNvPicPr preferRelativeResize="0"/>
          <p:nvPr/>
        </p:nvPicPr>
        <p:blipFill rotWithShape="1">
          <a:blip r:embed="rId3">
            <a:alphaModFix/>
          </a:blip>
          <a:srcRect b="0" l="0" r="0" t="0"/>
          <a:stretch/>
        </p:blipFill>
        <p:spPr>
          <a:xfrm>
            <a:off x="0" y="0"/>
            <a:ext cx="686400" cy="686400"/>
          </a:xfrm>
          <a:prstGeom prst="rect">
            <a:avLst/>
          </a:prstGeom>
          <a:noFill/>
          <a:ln>
            <a:noFill/>
          </a:ln>
        </p:spPr>
      </p:pic>
      <p:sp>
        <p:nvSpPr>
          <p:cNvPr id="191" name="Google Shape;191;ga94983b210_0_130"/>
          <p:cNvSpPr/>
          <p:nvPr/>
        </p:nvSpPr>
        <p:spPr>
          <a:xfrm>
            <a:off x="0" y="4857600"/>
            <a:ext cx="9144000" cy="2859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a94983b210_0_130"/>
          <p:cNvSpPr txBox="1"/>
          <p:nvPr/>
        </p:nvSpPr>
        <p:spPr>
          <a:xfrm>
            <a:off x="8553600" y="4816650"/>
            <a:ext cx="558900" cy="380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lang="en" sz="1000">
                <a:solidFill>
                  <a:srgbClr val="EFEFEF"/>
                </a:solidFill>
                <a:latin typeface="Helvetica Neue"/>
                <a:ea typeface="Helvetica Neue"/>
                <a:cs typeface="Helvetica Neue"/>
                <a:sym typeface="Helvetica Neue"/>
              </a:rPr>
              <a:t>12</a:t>
            </a:r>
            <a:r>
              <a:rPr b="0" i="0" lang="en" sz="1000" u="none" cap="none" strike="noStrike">
                <a:solidFill>
                  <a:srgbClr val="EFEFEF"/>
                </a:solidFill>
                <a:latin typeface="Helvetica Neue"/>
                <a:ea typeface="Helvetica Neue"/>
                <a:cs typeface="Helvetica Neue"/>
                <a:sym typeface="Helvetica Neue"/>
              </a:rPr>
              <a:t>/</a:t>
            </a:r>
            <a:r>
              <a:rPr lang="en" sz="1000">
                <a:solidFill>
                  <a:srgbClr val="EFEFEF"/>
                </a:solidFill>
                <a:latin typeface="Helvetica Neue"/>
                <a:ea typeface="Helvetica Neue"/>
                <a:cs typeface="Helvetica Neue"/>
                <a:sym typeface="Helvetica Neue"/>
              </a:rPr>
              <a:t>14</a:t>
            </a:r>
            <a:endParaRPr b="0" i="0" sz="1000" u="none" cap="none" strike="noStrike">
              <a:solidFill>
                <a:srgbClr val="EFEFEF"/>
              </a:solidFill>
              <a:latin typeface="Helvetica Neue"/>
              <a:ea typeface="Helvetica Neue"/>
              <a:cs typeface="Helvetica Neue"/>
              <a:sym typeface="Helvetica Neue"/>
            </a:endParaRPr>
          </a:p>
        </p:txBody>
      </p:sp>
      <p:sp>
        <p:nvSpPr>
          <p:cNvPr id="193" name="Google Shape;193;ga94983b210_0_130"/>
          <p:cNvSpPr txBox="1"/>
          <p:nvPr/>
        </p:nvSpPr>
        <p:spPr>
          <a:xfrm>
            <a:off x="0" y="4816650"/>
            <a:ext cx="8553600" cy="32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Helvetica Neue"/>
                <a:ea typeface="Helvetica Neue"/>
                <a:cs typeface="Helvetica Neue"/>
                <a:sym typeface="Helvetica Neue"/>
              </a:rPr>
              <a:t>12-</a:t>
            </a:r>
            <a:r>
              <a:rPr lang="en" sz="1000">
                <a:solidFill>
                  <a:srgbClr val="EFEFEF"/>
                </a:solidFill>
                <a:latin typeface="Helvetica Neue"/>
                <a:ea typeface="Helvetica Neue"/>
                <a:cs typeface="Helvetica Neue"/>
                <a:sym typeface="Helvetica Neue"/>
              </a:rPr>
              <a:t>18</a:t>
            </a:r>
            <a:r>
              <a:rPr b="0" i="0" lang="en" sz="1000" u="none" cap="none" strike="noStrike">
                <a:solidFill>
                  <a:srgbClr val="EFEFEF"/>
                </a:solidFill>
                <a:latin typeface="Helvetica Neue"/>
                <a:ea typeface="Helvetica Neue"/>
                <a:cs typeface="Helvetica Neue"/>
                <a:sym typeface="Helvetica Neue"/>
              </a:rPr>
              <a:t>-2020                                                                </a:t>
            </a:r>
            <a:r>
              <a:rPr lang="en" sz="1000">
                <a:solidFill>
                  <a:srgbClr val="EFEFEF"/>
                </a:solidFill>
                <a:latin typeface="Helvetica Neue"/>
                <a:ea typeface="Helvetica Neue"/>
                <a:cs typeface="Helvetica Neue"/>
                <a:sym typeface="Helvetica Neue"/>
              </a:rPr>
              <a:t>Raymond Turrisi - MCE 433 Final Project Fa’2020</a:t>
            </a:r>
            <a:endParaRPr b="0" i="0" sz="1000" u="none" cap="none" strike="noStrike">
              <a:solidFill>
                <a:srgbClr val="EFEFE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EFEFEF"/>
              </a:solidFill>
              <a:latin typeface="Helvetica Neue"/>
              <a:ea typeface="Helvetica Neue"/>
              <a:cs typeface="Helvetica Neue"/>
              <a:sym typeface="Helvetica Neue"/>
            </a:endParaRPr>
          </a:p>
        </p:txBody>
      </p:sp>
      <p:sp>
        <p:nvSpPr>
          <p:cNvPr id="194" name="Google Shape;194;ga94983b210_0_130"/>
          <p:cNvSpPr txBox="1"/>
          <p:nvPr/>
        </p:nvSpPr>
        <p:spPr>
          <a:xfrm>
            <a:off x="1597050" y="109950"/>
            <a:ext cx="5949900" cy="57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 sz="2700">
                <a:solidFill>
                  <a:srgbClr val="F3F3F3"/>
                </a:solidFill>
                <a:latin typeface="Helvetica Neue"/>
                <a:ea typeface="Helvetica Neue"/>
                <a:cs typeface="Helvetica Neue"/>
                <a:sym typeface="Helvetica Neue"/>
              </a:rPr>
              <a:t>User Interface</a:t>
            </a:r>
            <a:endParaRPr b="1" i="0" sz="2700" u="none" cap="none" strike="noStrike">
              <a:solidFill>
                <a:srgbClr val="F3F3F3"/>
              </a:solidFill>
              <a:latin typeface="Helvetica Neue"/>
              <a:ea typeface="Helvetica Neue"/>
              <a:cs typeface="Helvetica Neue"/>
              <a:sym typeface="Helvetica Neue"/>
            </a:endParaRPr>
          </a:p>
        </p:txBody>
      </p:sp>
      <p:pic>
        <p:nvPicPr>
          <p:cNvPr id="195" name="Google Shape;195;ga94983b210_0_130"/>
          <p:cNvPicPr preferRelativeResize="0"/>
          <p:nvPr/>
        </p:nvPicPr>
        <p:blipFill>
          <a:blip r:embed="rId4">
            <a:alphaModFix/>
          </a:blip>
          <a:stretch>
            <a:fillRect/>
          </a:stretch>
        </p:blipFill>
        <p:spPr>
          <a:xfrm>
            <a:off x="78125" y="1282838"/>
            <a:ext cx="4371100" cy="2577825"/>
          </a:xfrm>
          <a:prstGeom prst="rect">
            <a:avLst/>
          </a:prstGeom>
          <a:noFill/>
          <a:ln>
            <a:noFill/>
          </a:ln>
        </p:spPr>
      </p:pic>
      <p:pic>
        <p:nvPicPr>
          <p:cNvPr id="196" name="Google Shape;196;ga94983b210_0_130"/>
          <p:cNvPicPr preferRelativeResize="0"/>
          <p:nvPr/>
        </p:nvPicPr>
        <p:blipFill>
          <a:blip r:embed="rId5">
            <a:alphaModFix/>
          </a:blip>
          <a:stretch>
            <a:fillRect/>
          </a:stretch>
        </p:blipFill>
        <p:spPr>
          <a:xfrm>
            <a:off x="4757400" y="749025"/>
            <a:ext cx="3338425" cy="1962000"/>
          </a:xfrm>
          <a:prstGeom prst="rect">
            <a:avLst/>
          </a:prstGeom>
          <a:noFill/>
          <a:ln>
            <a:noFill/>
          </a:ln>
        </p:spPr>
      </p:pic>
      <p:pic>
        <p:nvPicPr>
          <p:cNvPr id="197" name="Google Shape;197;ga94983b210_0_130"/>
          <p:cNvPicPr preferRelativeResize="0"/>
          <p:nvPr/>
        </p:nvPicPr>
        <p:blipFill>
          <a:blip r:embed="rId6">
            <a:alphaModFix/>
          </a:blip>
          <a:stretch>
            <a:fillRect/>
          </a:stretch>
        </p:blipFill>
        <p:spPr>
          <a:xfrm>
            <a:off x="4757400" y="2774881"/>
            <a:ext cx="3338425" cy="1977906"/>
          </a:xfrm>
          <a:prstGeom prst="rect">
            <a:avLst/>
          </a:prstGeom>
          <a:noFill/>
          <a:ln>
            <a:noFill/>
          </a:ln>
        </p:spPr>
      </p:pic>
      <p:sp>
        <p:nvSpPr>
          <p:cNvPr id="198" name="Google Shape;198;ga94983b210_0_130"/>
          <p:cNvSpPr txBox="1"/>
          <p:nvPr/>
        </p:nvSpPr>
        <p:spPr>
          <a:xfrm>
            <a:off x="78125" y="4029375"/>
            <a:ext cx="46290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300">
                <a:latin typeface="Helvetica Neue"/>
                <a:ea typeface="Helvetica Neue"/>
                <a:cs typeface="Helvetica Neue"/>
                <a:sym typeface="Helvetica Neue"/>
              </a:rPr>
              <a:t>Fig. 10: Three pages of user interface.</a:t>
            </a:r>
            <a:endParaRPr sz="1300">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
          <p:cNvSpPr/>
          <p:nvPr/>
        </p:nvSpPr>
        <p:spPr>
          <a:xfrm>
            <a:off x="0" y="0"/>
            <a:ext cx="9144000" cy="6864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
          <p:cNvSpPr txBox="1"/>
          <p:nvPr/>
        </p:nvSpPr>
        <p:spPr>
          <a:xfrm>
            <a:off x="1597050" y="109950"/>
            <a:ext cx="5949900" cy="57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 sz="2700">
                <a:solidFill>
                  <a:srgbClr val="F3F3F3"/>
                </a:solidFill>
                <a:latin typeface="Helvetica Neue"/>
                <a:ea typeface="Helvetica Neue"/>
                <a:cs typeface="Helvetica Neue"/>
                <a:sym typeface="Helvetica Neue"/>
              </a:rPr>
              <a:t>Recorded Demo</a:t>
            </a:r>
            <a:endParaRPr b="1" i="0" sz="2700" u="none" cap="none" strike="noStrike">
              <a:solidFill>
                <a:srgbClr val="F3F3F3"/>
              </a:solidFill>
              <a:latin typeface="Helvetica Neue"/>
              <a:ea typeface="Helvetica Neue"/>
              <a:cs typeface="Helvetica Neue"/>
              <a:sym typeface="Helvetica Neue"/>
            </a:endParaRPr>
          </a:p>
        </p:txBody>
      </p:sp>
      <p:pic>
        <p:nvPicPr>
          <p:cNvPr id="205" name="Google Shape;205;p4"/>
          <p:cNvPicPr preferRelativeResize="0"/>
          <p:nvPr/>
        </p:nvPicPr>
        <p:blipFill rotWithShape="1">
          <a:blip r:embed="rId3">
            <a:alphaModFix/>
          </a:blip>
          <a:srcRect b="0" l="0" r="0" t="0"/>
          <a:stretch/>
        </p:blipFill>
        <p:spPr>
          <a:xfrm>
            <a:off x="0" y="0"/>
            <a:ext cx="686400" cy="686400"/>
          </a:xfrm>
          <a:prstGeom prst="rect">
            <a:avLst/>
          </a:prstGeom>
          <a:noFill/>
          <a:ln>
            <a:noFill/>
          </a:ln>
        </p:spPr>
      </p:pic>
      <p:sp>
        <p:nvSpPr>
          <p:cNvPr id="206" name="Google Shape;206;p4"/>
          <p:cNvSpPr/>
          <p:nvPr/>
        </p:nvSpPr>
        <p:spPr>
          <a:xfrm>
            <a:off x="0" y="4857600"/>
            <a:ext cx="9144000" cy="2859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
          <p:cNvSpPr txBox="1"/>
          <p:nvPr/>
        </p:nvSpPr>
        <p:spPr>
          <a:xfrm>
            <a:off x="8524300" y="4810500"/>
            <a:ext cx="558900" cy="380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lang="en" sz="1000">
                <a:solidFill>
                  <a:srgbClr val="EFEFEF"/>
                </a:solidFill>
                <a:latin typeface="Helvetica Neue"/>
                <a:ea typeface="Helvetica Neue"/>
                <a:cs typeface="Helvetica Neue"/>
                <a:sym typeface="Helvetica Neue"/>
              </a:rPr>
              <a:t>13</a:t>
            </a:r>
            <a:r>
              <a:rPr b="0" i="0" lang="en" sz="1000" u="none" cap="none" strike="noStrike">
                <a:solidFill>
                  <a:srgbClr val="EFEFEF"/>
                </a:solidFill>
                <a:latin typeface="Helvetica Neue"/>
                <a:ea typeface="Helvetica Neue"/>
                <a:cs typeface="Helvetica Neue"/>
                <a:sym typeface="Helvetica Neue"/>
              </a:rPr>
              <a:t>/</a:t>
            </a:r>
            <a:r>
              <a:rPr lang="en" sz="1000">
                <a:solidFill>
                  <a:srgbClr val="EFEFEF"/>
                </a:solidFill>
                <a:latin typeface="Helvetica Neue"/>
                <a:ea typeface="Helvetica Neue"/>
                <a:cs typeface="Helvetica Neue"/>
                <a:sym typeface="Helvetica Neue"/>
              </a:rPr>
              <a:t>14</a:t>
            </a:r>
            <a:endParaRPr b="0" i="0" sz="1000" u="none" cap="none" strike="noStrike">
              <a:solidFill>
                <a:srgbClr val="EFEFEF"/>
              </a:solidFill>
              <a:latin typeface="Helvetica Neue"/>
              <a:ea typeface="Helvetica Neue"/>
              <a:cs typeface="Helvetica Neue"/>
              <a:sym typeface="Helvetica Neue"/>
            </a:endParaRPr>
          </a:p>
        </p:txBody>
      </p:sp>
      <p:sp>
        <p:nvSpPr>
          <p:cNvPr id="208" name="Google Shape;208;p4"/>
          <p:cNvSpPr txBox="1"/>
          <p:nvPr/>
        </p:nvSpPr>
        <p:spPr>
          <a:xfrm>
            <a:off x="0" y="4816650"/>
            <a:ext cx="8553600" cy="32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Helvetica Neue"/>
                <a:ea typeface="Helvetica Neue"/>
                <a:cs typeface="Helvetica Neue"/>
                <a:sym typeface="Helvetica Neue"/>
              </a:rPr>
              <a:t>12-</a:t>
            </a:r>
            <a:r>
              <a:rPr lang="en" sz="1000">
                <a:solidFill>
                  <a:srgbClr val="EFEFEF"/>
                </a:solidFill>
                <a:latin typeface="Helvetica Neue"/>
                <a:ea typeface="Helvetica Neue"/>
                <a:cs typeface="Helvetica Neue"/>
                <a:sym typeface="Helvetica Neue"/>
              </a:rPr>
              <a:t>18</a:t>
            </a:r>
            <a:r>
              <a:rPr b="0" i="0" lang="en" sz="1000" u="none" cap="none" strike="noStrike">
                <a:solidFill>
                  <a:srgbClr val="EFEFEF"/>
                </a:solidFill>
                <a:latin typeface="Helvetica Neue"/>
                <a:ea typeface="Helvetica Neue"/>
                <a:cs typeface="Helvetica Neue"/>
                <a:sym typeface="Helvetica Neue"/>
              </a:rPr>
              <a:t>-2020                                                                </a:t>
            </a:r>
            <a:r>
              <a:rPr lang="en" sz="1000">
                <a:solidFill>
                  <a:srgbClr val="EFEFEF"/>
                </a:solidFill>
                <a:latin typeface="Helvetica Neue"/>
                <a:ea typeface="Helvetica Neue"/>
                <a:cs typeface="Helvetica Neue"/>
                <a:sym typeface="Helvetica Neue"/>
              </a:rPr>
              <a:t>Raymond Turrisi - MCE 433 Final Project Fa’2020</a:t>
            </a:r>
            <a:endParaRPr b="0" i="0" sz="1000" u="none" cap="none" strike="noStrike">
              <a:solidFill>
                <a:srgbClr val="EFEFE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EFEFEF"/>
              </a:solidFill>
              <a:latin typeface="Helvetica Neue"/>
              <a:ea typeface="Helvetica Neue"/>
              <a:cs typeface="Helvetica Neue"/>
              <a:sym typeface="Helvetica Neue"/>
            </a:endParaRPr>
          </a:p>
        </p:txBody>
      </p:sp>
      <p:pic>
        <p:nvPicPr>
          <p:cNvPr id="209" name="Google Shape;209;p4" title="mechatronics_demo.mp4">
            <a:hlinkClick r:id="rId4"/>
          </p:cNvPr>
          <p:cNvPicPr preferRelativeResize="0"/>
          <p:nvPr/>
        </p:nvPicPr>
        <p:blipFill>
          <a:blip r:embed="rId5">
            <a:alphaModFix/>
          </a:blip>
          <a:stretch>
            <a:fillRect/>
          </a:stretch>
        </p:blipFill>
        <p:spPr>
          <a:xfrm>
            <a:off x="1882963" y="734750"/>
            <a:ext cx="5378066" cy="4033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a94983b210_0_116"/>
          <p:cNvSpPr/>
          <p:nvPr/>
        </p:nvSpPr>
        <p:spPr>
          <a:xfrm>
            <a:off x="0" y="0"/>
            <a:ext cx="9144000" cy="6864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a94983b210_0_116"/>
          <p:cNvSpPr txBox="1"/>
          <p:nvPr/>
        </p:nvSpPr>
        <p:spPr>
          <a:xfrm>
            <a:off x="1597050" y="109950"/>
            <a:ext cx="5949900" cy="57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 sz="2700">
                <a:solidFill>
                  <a:srgbClr val="F3F3F3"/>
                </a:solidFill>
                <a:latin typeface="Helvetica Neue"/>
                <a:ea typeface="Helvetica Neue"/>
                <a:cs typeface="Helvetica Neue"/>
                <a:sym typeface="Helvetica Neue"/>
              </a:rPr>
              <a:t>Live </a:t>
            </a:r>
            <a:r>
              <a:rPr b="1" lang="en" sz="2700">
                <a:solidFill>
                  <a:srgbClr val="F3F3F3"/>
                </a:solidFill>
                <a:latin typeface="Helvetica Neue"/>
                <a:ea typeface="Helvetica Neue"/>
                <a:cs typeface="Helvetica Neue"/>
                <a:sym typeface="Helvetica Neue"/>
              </a:rPr>
              <a:t>Demo &amp; Questions</a:t>
            </a:r>
            <a:endParaRPr b="1" i="0" sz="2700" u="none" cap="none" strike="noStrike">
              <a:solidFill>
                <a:srgbClr val="F3F3F3"/>
              </a:solidFill>
              <a:latin typeface="Helvetica Neue"/>
              <a:ea typeface="Helvetica Neue"/>
              <a:cs typeface="Helvetica Neue"/>
              <a:sym typeface="Helvetica Neue"/>
            </a:endParaRPr>
          </a:p>
        </p:txBody>
      </p:sp>
      <p:pic>
        <p:nvPicPr>
          <p:cNvPr id="216" name="Google Shape;216;ga94983b210_0_116"/>
          <p:cNvPicPr preferRelativeResize="0"/>
          <p:nvPr/>
        </p:nvPicPr>
        <p:blipFill rotWithShape="1">
          <a:blip r:embed="rId3">
            <a:alphaModFix/>
          </a:blip>
          <a:srcRect b="0" l="0" r="0" t="0"/>
          <a:stretch/>
        </p:blipFill>
        <p:spPr>
          <a:xfrm>
            <a:off x="0" y="0"/>
            <a:ext cx="686400" cy="686400"/>
          </a:xfrm>
          <a:prstGeom prst="rect">
            <a:avLst/>
          </a:prstGeom>
          <a:noFill/>
          <a:ln>
            <a:noFill/>
          </a:ln>
        </p:spPr>
      </p:pic>
      <p:sp>
        <p:nvSpPr>
          <p:cNvPr id="217" name="Google Shape;217;ga94983b210_0_116"/>
          <p:cNvSpPr/>
          <p:nvPr/>
        </p:nvSpPr>
        <p:spPr>
          <a:xfrm>
            <a:off x="0" y="4857600"/>
            <a:ext cx="9144000" cy="2859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ga94983b210_0_116"/>
          <p:cNvSpPr txBox="1"/>
          <p:nvPr/>
        </p:nvSpPr>
        <p:spPr>
          <a:xfrm>
            <a:off x="8524300" y="4810500"/>
            <a:ext cx="558900" cy="380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lang="en" sz="1000">
                <a:solidFill>
                  <a:srgbClr val="EFEFEF"/>
                </a:solidFill>
                <a:latin typeface="Helvetica Neue"/>
                <a:ea typeface="Helvetica Neue"/>
                <a:cs typeface="Helvetica Neue"/>
                <a:sym typeface="Helvetica Neue"/>
              </a:rPr>
              <a:t>14</a:t>
            </a:r>
            <a:r>
              <a:rPr b="0" i="0" lang="en" sz="1000" u="none" cap="none" strike="noStrike">
                <a:solidFill>
                  <a:srgbClr val="EFEFEF"/>
                </a:solidFill>
                <a:latin typeface="Helvetica Neue"/>
                <a:ea typeface="Helvetica Neue"/>
                <a:cs typeface="Helvetica Neue"/>
                <a:sym typeface="Helvetica Neue"/>
              </a:rPr>
              <a:t>/</a:t>
            </a:r>
            <a:r>
              <a:rPr lang="en" sz="1000">
                <a:solidFill>
                  <a:srgbClr val="EFEFEF"/>
                </a:solidFill>
                <a:latin typeface="Helvetica Neue"/>
                <a:ea typeface="Helvetica Neue"/>
                <a:cs typeface="Helvetica Neue"/>
                <a:sym typeface="Helvetica Neue"/>
              </a:rPr>
              <a:t>14</a:t>
            </a:r>
            <a:endParaRPr b="0" i="0" sz="1000" u="none" cap="none" strike="noStrike">
              <a:solidFill>
                <a:srgbClr val="EFEFEF"/>
              </a:solidFill>
              <a:latin typeface="Helvetica Neue"/>
              <a:ea typeface="Helvetica Neue"/>
              <a:cs typeface="Helvetica Neue"/>
              <a:sym typeface="Helvetica Neue"/>
            </a:endParaRPr>
          </a:p>
        </p:txBody>
      </p:sp>
      <p:sp>
        <p:nvSpPr>
          <p:cNvPr id="219" name="Google Shape;219;ga94983b210_0_116"/>
          <p:cNvSpPr txBox="1"/>
          <p:nvPr/>
        </p:nvSpPr>
        <p:spPr>
          <a:xfrm>
            <a:off x="0" y="4816650"/>
            <a:ext cx="8553600" cy="32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Helvetica Neue"/>
                <a:ea typeface="Helvetica Neue"/>
                <a:cs typeface="Helvetica Neue"/>
                <a:sym typeface="Helvetica Neue"/>
              </a:rPr>
              <a:t>12-</a:t>
            </a:r>
            <a:r>
              <a:rPr lang="en" sz="1000">
                <a:solidFill>
                  <a:srgbClr val="EFEFEF"/>
                </a:solidFill>
                <a:latin typeface="Helvetica Neue"/>
                <a:ea typeface="Helvetica Neue"/>
                <a:cs typeface="Helvetica Neue"/>
                <a:sym typeface="Helvetica Neue"/>
              </a:rPr>
              <a:t>18</a:t>
            </a:r>
            <a:r>
              <a:rPr b="0" i="0" lang="en" sz="1000" u="none" cap="none" strike="noStrike">
                <a:solidFill>
                  <a:srgbClr val="EFEFEF"/>
                </a:solidFill>
                <a:latin typeface="Helvetica Neue"/>
                <a:ea typeface="Helvetica Neue"/>
                <a:cs typeface="Helvetica Neue"/>
                <a:sym typeface="Helvetica Neue"/>
              </a:rPr>
              <a:t>-2020                                                                </a:t>
            </a:r>
            <a:r>
              <a:rPr lang="en" sz="1000">
                <a:solidFill>
                  <a:srgbClr val="EFEFEF"/>
                </a:solidFill>
                <a:latin typeface="Helvetica Neue"/>
                <a:ea typeface="Helvetica Neue"/>
                <a:cs typeface="Helvetica Neue"/>
                <a:sym typeface="Helvetica Neue"/>
              </a:rPr>
              <a:t>Raymond Turrisi - MCE 433 Final Project Fa’2020</a:t>
            </a:r>
            <a:endParaRPr b="0" i="0" sz="1000" u="none" cap="none" strike="noStrike">
              <a:solidFill>
                <a:srgbClr val="EFEFE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EFEFEF"/>
              </a:solidFill>
              <a:latin typeface="Helvetica Neue"/>
              <a:ea typeface="Helvetica Neue"/>
              <a:cs typeface="Helvetica Neue"/>
              <a:sym typeface="Helvetica Neue"/>
            </a:endParaRPr>
          </a:p>
        </p:txBody>
      </p:sp>
      <p:sp>
        <p:nvSpPr>
          <p:cNvPr id="220" name="Google Shape;220;ga94983b210_0_116"/>
          <p:cNvSpPr txBox="1"/>
          <p:nvPr/>
        </p:nvSpPr>
        <p:spPr>
          <a:xfrm>
            <a:off x="238975" y="770550"/>
            <a:ext cx="3929700" cy="2636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Questions? </a:t>
            </a:r>
            <a:endParaRPr sz="1800">
              <a:latin typeface="Helvetica Neue"/>
              <a:ea typeface="Helvetica Neue"/>
              <a:cs typeface="Helvetica Neue"/>
              <a:sym typeface="Helvetica Neue"/>
            </a:endParaRPr>
          </a:p>
          <a:p>
            <a:pPr indent="-342900" lvl="1" marL="914400" marR="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Live Demo?</a:t>
            </a:r>
            <a:endParaRPr sz="1800">
              <a:latin typeface="Helvetica Neue"/>
              <a:ea typeface="Helvetica Neue"/>
              <a:cs typeface="Helvetica Neue"/>
              <a:sym typeface="Helvetica Neue"/>
            </a:endParaRPr>
          </a:p>
          <a:p>
            <a:pPr indent="-342900" lvl="1" marL="914400" marR="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Python Code? </a:t>
            </a:r>
            <a:endParaRPr sz="1800">
              <a:latin typeface="Helvetica Neue"/>
              <a:ea typeface="Helvetica Neue"/>
              <a:cs typeface="Helvetica Neue"/>
              <a:sym typeface="Helvetica Neue"/>
            </a:endParaRPr>
          </a:p>
          <a:p>
            <a:pPr indent="-342900" lvl="1" marL="914400" marR="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Arduino Code? </a:t>
            </a:r>
            <a:endParaRPr sz="1800">
              <a:latin typeface="Helvetica Neue"/>
              <a:ea typeface="Helvetica Neue"/>
              <a:cs typeface="Helvetica Neue"/>
              <a:sym typeface="Helvetica Neue"/>
            </a:endParaRPr>
          </a:p>
          <a:p>
            <a:pPr indent="-342900" lvl="1" marL="914400" marR="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Electronics?</a:t>
            </a:r>
            <a:endParaRPr sz="1800">
              <a:latin typeface="Helvetica Neue"/>
              <a:ea typeface="Helvetica Neue"/>
              <a:cs typeface="Helvetica Neue"/>
              <a:sym typeface="Helvetica Neue"/>
            </a:endParaRPr>
          </a:p>
          <a:p>
            <a:pPr indent="-342900" lvl="1" marL="914400" marR="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User Interface?</a:t>
            </a:r>
            <a:endParaRPr sz="1800">
              <a:latin typeface="Helvetica Neue"/>
              <a:ea typeface="Helvetica Neue"/>
              <a:cs typeface="Helvetica Neue"/>
              <a:sym typeface="Helvetica Neue"/>
            </a:endParaRPr>
          </a:p>
          <a:p>
            <a:pPr indent="-342900" lvl="1" marL="914400" marR="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State Transition Diagram?</a:t>
            </a:r>
            <a:endParaRPr sz="1800">
              <a:latin typeface="Helvetica Neue"/>
              <a:ea typeface="Helvetica Neue"/>
              <a:cs typeface="Helvetica Neue"/>
              <a:sym typeface="Helvetica Neue"/>
            </a:endParaRPr>
          </a:p>
          <a:p>
            <a:pPr indent="-342900" lvl="2" marL="1371600" marR="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Entry code structure!</a:t>
            </a:r>
            <a:endParaRPr sz="1800">
              <a:latin typeface="Helvetica Neue"/>
              <a:ea typeface="Helvetica Neue"/>
              <a:cs typeface="Helvetica Neue"/>
              <a:sym typeface="Helvetica Neue"/>
            </a:endParaRPr>
          </a:p>
          <a:p>
            <a:pPr indent="-342900" lvl="1" marL="914400" marR="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Electronics Diagram?</a:t>
            </a:r>
            <a:endParaRPr sz="1800">
              <a:latin typeface="Helvetica Neue"/>
              <a:ea typeface="Helvetica Neue"/>
              <a:cs typeface="Helvetica Neue"/>
              <a:sym typeface="Helvetica Neue"/>
            </a:endParaRPr>
          </a:p>
        </p:txBody>
      </p:sp>
      <p:pic>
        <p:nvPicPr>
          <p:cNvPr id="221" name="Google Shape;221;ga94983b210_0_116"/>
          <p:cNvPicPr preferRelativeResize="0"/>
          <p:nvPr/>
        </p:nvPicPr>
        <p:blipFill>
          <a:blip r:embed="rId4">
            <a:alphaModFix/>
          </a:blip>
          <a:stretch>
            <a:fillRect/>
          </a:stretch>
        </p:blipFill>
        <p:spPr>
          <a:xfrm>
            <a:off x="4228225" y="819575"/>
            <a:ext cx="4670523" cy="3504343"/>
          </a:xfrm>
          <a:prstGeom prst="rect">
            <a:avLst/>
          </a:prstGeom>
          <a:noFill/>
          <a:ln>
            <a:noFill/>
          </a:ln>
        </p:spPr>
      </p:pic>
      <p:sp>
        <p:nvSpPr>
          <p:cNvPr id="222" name="Google Shape;222;ga94983b210_0_116"/>
          <p:cNvSpPr txBox="1"/>
          <p:nvPr/>
        </p:nvSpPr>
        <p:spPr>
          <a:xfrm>
            <a:off x="5082375" y="4340113"/>
            <a:ext cx="3106500" cy="50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300">
                <a:latin typeface="Helvetica Neue"/>
                <a:ea typeface="Helvetica Neue"/>
                <a:cs typeface="Helvetica Neue"/>
                <a:sym typeface="Helvetica Neue"/>
              </a:rPr>
              <a:t>Fig. 11: Electrical Hardware.</a:t>
            </a:r>
            <a:endParaRPr sz="1300">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2"/>
          <p:cNvSpPr/>
          <p:nvPr/>
        </p:nvSpPr>
        <p:spPr>
          <a:xfrm>
            <a:off x="0" y="0"/>
            <a:ext cx="9144000" cy="6864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a:off x="0" y="4857600"/>
            <a:ext cx="9144000" cy="2859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txBox="1"/>
          <p:nvPr/>
        </p:nvSpPr>
        <p:spPr>
          <a:xfrm>
            <a:off x="0" y="4816650"/>
            <a:ext cx="8553600" cy="32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Helvetica Neue"/>
                <a:ea typeface="Helvetica Neue"/>
                <a:cs typeface="Helvetica Neue"/>
                <a:sym typeface="Helvetica Neue"/>
              </a:rPr>
              <a:t>12-</a:t>
            </a:r>
            <a:r>
              <a:rPr lang="en" sz="1000">
                <a:solidFill>
                  <a:srgbClr val="EFEFEF"/>
                </a:solidFill>
                <a:latin typeface="Helvetica Neue"/>
                <a:ea typeface="Helvetica Neue"/>
                <a:cs typeface="Helvetica Neue"/>
                <a:sym typeface="Helvetica Neue"/>
              </a:rPr>
              <a:t>18</a:t>
            </a:r>
            <a:r>
              <a:rPr b="0" i="0" lang="en" sz="1000" u="none" cap="none" strike="noStrike">
                <a:solidFill>
                  <a:srgbClr val="EFEFEF"/>
                </a:solidFill>
                <a:latin typeface="Helvetica Neue"/>
                <a:ea typeface="Helvetica Neue"/>
                <a:cs typeface="Helvetica Neue"/>
                <a:sym typeface="Helvetica Neue"/>
              </a:rPr>
              <a:t>-2020                                                                </a:t>
            </a:r>
            <a:r>
              <a:rPr lang="en" sz="1000">
                <a:solidFill>
                  <a:srgbClr val="EFEFEF"/>
                </a:solidFill>
                <a:latin typeface="Helvetica Neue"/>
                <a:ea typeface="Helvetica Neue"/>
                <a:cs typeface="Helvetica Neue"/>
                <a:sym typeface="Helvetica Neue"/>
              </a:rPr>
              <a:t>Raymond Turrisi - MCE 433 Final Project Fa’2020</a:t>
            </a:r>
            <a:endParaRPr b="0" i="0" sz="1000" u="none" cap="none" strike="noStrike">
              <a:solidFill>
                <a:srgbClr val="EFEFE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EFEFEF"/>
              </a:solidFill>
              <a:latin typeface="Helvetica Neue"/>
              <a:ea typeface="Helvetica Neue"/>
              <a:cs typeface="Helvetica Neue"/>
              <a:sym typeface="Helvetica Neue"/>
            </a:endParaRPr>
          </a:p>
        </p:txBody>
      </p:sp>
      <p:pic>
        <p:nvPicPr>
          <p:cNvPr id="68" name="Google Shape;68;p2"/>
          <p:cNvPicPr preferRelativeResize="0"/>
          <p:nvPr/>
        </p:nvPicPr>
        <p:blipFill rotWithShape="1">
          <a:blip r:embed="rId3">
            <a:alphaModFix/>
          </a:blip>
          <a:srcRect b="0" l="0" r="0" t="0"/>
          <a:stretch/>
        </p:blipFill>
        <p:spPr>
          <a:xfrm>
            <a:off x="0" y="0"/>
            <a:ext cx="686400" cy="686400"/>
          </a:xfrm>
          <a:prstGeom prst="rect">
            <a:avLst/>
          </a:prstGeom>
          <a:noFill/>
          <a:ln>
            <a:noFill/>
          </a:ln>
        </p:spPr>
      </p:pic>
      <p:sp>
        <p:nvSpPr>
          <p:cNvPr id="69" name="Google Shape;69;p2"/>
          <p:cNvSpPr txBox="1"/>
          <p:nvPr/>
        </p:nvSpPr>
        <p:spPr>
          <a:xfrm>
            <a:off x="8553600" y="4816650"/>
            <a:ext cx="558900" cy="380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Helvetica Neue"/>
                <a:ea typeface="Helvetica Neue"/>
                <a:cs typeface="Helvetica Neue"/>
                <a:sym typeface="Helvetica Neue"/>
              </a:rPr>
              <a:t>2/</a:t>
            </a:r>
            <a:r>
              <a:rPr lang="en" sz="1000">
                <a:solidFill>
                  <a:srgbClr val="EFEFEF"/>
                </a:solidFill>
                <a:latin typeface="Helvetica Neue"/>
                <a:ea typeface="Helvetica Neue"/>
                <a:cs typeface="Helvetica Neue"/>
                <a:sym typeface="Helvetica Neue"/>
              </a:rPr>
              <a:t>14</a:t>
            </a:r>
            <a:endParaRPr b="0" i="0" sz="1000" u="none" cap="none" strike="noStrike">
              <a:solidFill>
                <a:srgbClr val="EFEFEF"/>
              </a:solidFill>
              <a:latin typeface="Helvetica Neue"/>
              <a:ea typeface="Helvetica Neue"/>
              <a:cs typeface="Helvetica Neue"/>
              <a:sym typeface="Helvetica Neue"/>
            </a:endParaRPr>
          </a:p>
        </p:txBody>
      </p:sp>
      <p:sp>
        <p:nvSpPr>
          <p:cNvPr id="70" name="Google Shape;70;p2"/>
          <p:cNvSpPr txBox="1"/>
          <p:nvPr/>
        </p:nvSpPr>
        <p:spPr>
          <a:xfrm>
            <a:off x="238975" y="770550"/>
            <a:ext cx="3790500" cy="3698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Helvetica Neue"/>
              <a:buChar char="●"/>
            </a:pPr>
            <a:r>
              <a:rPr lang="en" sz="1800">
                <a:latin typeface="Helvetica Neue"/>
                <a:ea typeface="Helvetica Neue"/>
                <a:cs typeface="Helvetica Neue"/>
                <a:sym typeface="Helvetica Neue"/>
              </a:rPr>
              <a:t>Overview</a:t>
            </a:r>
            <a:endParaRPr sz="1800">
              <a:latin typeface="Helvetica Neue"/>
              <a:ea typeface="Helvetica Neue"/>
              <a:cs typeface="Helvetica Neue"/>
              <a:sym typeface="Helvetica Neue"/>
            </a:endParaRPr>
          </a:p>
          <a:p>
            <a:pPr indent="-342900" lvl="0" marL="457200" marR="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Instruction to Implementation</a:t>
            </a:r>
            <a:endParaRPr sz="1800">
              <a:latin typeface="Helvetica Neue"/>
              <a:ea typeface="Helvetica Neue"/>
              <a:cs typeface="Helvetica Neue"/>
              <a:sym typeface="Helvetica Neue"/>
            </a:endParaRPr>
          </a:p>
          <a:p>
            <a:pPr indent="-342900" lvl="0" marL="457200" marR="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State Transition Structure</a:t>
            </a:r>
            <a:endParaRPr sz="1800">
              <a:latin typeface="Helvetica Neue"/>
              <a:ea typeface="Helvetica Neue"/>
              <a:cs typeface="Helvetica Neue"/>
              <a:sym typeface="Helvetica Neue"/>
            </a:endParaRPr>
          </a:p>
          <a:p>
            <a:pPr indent="-342900" lvl="0" marL="457200" marR="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Electrical Diagram</a:t>
            </a:r>
            <a:endParaRPr sz="1800">
              <a:latin typeface="Helvetica Neue"/>
              <a:ea typeface="Helvetica Neue"/>
              <a:cs typeface="Helvetica Neue"/>
              <a:sym typeface="Helvetica Neue"/>
            </a:endParaRPr>
          </a:p>
          <a:p>
            <a:pPr indent="-342900" lvl="0" marL="457200" marR="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User Interface</a:t>
            </a:r>
            <a:endParaRPr sz="1800">
              <a:latin typeface="Helvetica Neue"/>
              <a:ea typeface="Helvetica Neue"/>
              <a:cs typeface="Helvetica Neue"/>
              <a:sym typeface="Helvetica Neue"/>
            </a:endParaRPr>
          </a:p>
          <a:p>
            <a:pPr indent="-342900" lvl="0" marL="457200" marR="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Recorded Demo</a:t>
            </a:r>
            <a:endParaRPr sz="1800">
              <a:latin typeface="Helvetica Neue"/>
              <a:ea typeface="Helvetica Neue"/>
              <a:cs typeface="Helvetica Neue"/>
              <a:sym typeface="Helvetica Neue"/>
            </a:endParaRPr>
          </a:p>
          <a:p>
            <a:pPr indent="-342900" lvl="0" marL="457200" marR="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Live demo and Questions</a:t>
            </a:r>
            <a:endParaRPr sz="1800">
              <a:latin typeface="Helvetica Neue"/>
              <a:ea typeface="Helvetica Neue"/>
              <a:cs typeface="Helvetica Neue"/>
              <a:sym typeface="Helvetica Neue"/>
            </a:endParaRPr>
          </a:p>
        </p:txBody>
      </p:sp>
      <p:sp>
        <p:nvSpPr>
          <p:cNvPr id="71" name="Google Shape;71;p2"/>
          <p:cNvSpPr txBox="1"/>
          <p:nvPr/>
        </p:nvSpPr>
        <p:spPr>
          <a:xfrm>
            <a:off x="1597050" y="109950"/>
            <a:ext cx="5949900" cy="57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 sz="2700">
                <a:solidFill>
                  <a:srgbClr val="F3F3F3"/>
                </a:solidFill>
                <a:latin typeface="Helvetica Neue"/>
                <a:ea typeface="Helvetica Neue"/>
                <a:cs typeface="Helvetica Neue"/>
                <a:sym typeface="Helvetica Neue"/>
              </a:rPr>
              <a:t>Outline</a:t>
            </a:r>
            <a:endParaRPr b="1" i="0" sz="2700" u="none" cap="none" strike="noStrike">
              <a:solidFill>
                <a:srgbClr val="F3F3F3"/>
              </a:solidFill>
              <a:latin typeface="Helvetica Neue"/>
              <a:ea typeface="Helvetica Neue"/>
              <a:cs typeface="Helvetica Neue"/>
              <a:sym typeface="Helvetica Neue"/>
            </a:endParaRPr>
          </a:p>
        </p:txBody>
      </p:sp>
      <p:pic>
        <p:nvPicPr>
          <p:cNvPr id="72" name="Google Shape;72;p2"/>
          <p:cNvPicPr preferRelativeResize="0"/>
          <p:nvPr/>
        </p:nvPicPr>
        <p:blipFill>
          <a:blip r:embed="rId4">
            <a:alphaModFix/>
          </a:blip>
          <a:stretch>
            <a:fillRect/>
          </a:stretch>
        </p:blipFill>
        <p:spPr>
          <a:xfrm>
            <a:off x="4561075" y="1073938"/>
            <a:ext cx="3992524" cy="29956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3"/>
          <p:cNvSpPr/>
          <p:nvPr/>
        </p:nvSpPr>
        <p:spPr>
          <a:xfrm>
            <a:off x="0" y="0"/>
            <a:ext cx="9144000" cy="6864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 name="Google Shape;78;p3"/>
          <p:cNvPicPr preferRelativeResize="0"/>
          <p:nvPr/>
        </p:nvPicPr>
        <p:blipFill rotWithShape="1">
          <a:blip r:embed="rId3">
            <a:alphaModFix/>
          </a:blip>
          <a:srcRect b="0" l="0" r="0" t="0"/>
          <a:stretch/>
        </p:blipFill>
        <p:spPr>
          <a:xfrm>
            <a:off x="0" y="0"/>
            <a:ext cx="686400" cy="686400"/>
          </a:xfrm>
          <a:prstGeom prst="rect">
            <a:avLst/>
          </a:prstGeom>
          <a:noFill/>
          <a:ln>
            <a:noFill/>
          </a:ln>
        </p:spPr>
      </p:pic>
      <p:sp>
        <p:nvSpPr>
          <p:cNvPr id="79" name="Google Shape;79;p3"/>
          <p:cNvSpPr/>
          <p:nvPr/>
        </p:nvSpPr>
        <p:spPr>
          <a:xfrm>
            <a:off x="0" y="4857600"/>
            <a:ext cx="9144000" cy="2859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
          <p:cNvSpPr txBox="1"/>
          <p:nvPr/>
        </p:nvSpPr>
        <p:spPr>
          <a:xfrm>
            <a:off x="8553600" y="4816650"/>
            <a:ext cx="558900" cy="380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Helvetica Neue"/>
                <a:ea typeface="Helvetica Neue"/>
                <a:cs typeface="Helvetica Neue"/>
                <a:sym typeface="Helvetica Neue"/>
              </a:rPr>
              <a:t>3</a:t>
            </a:r>
            <a:r>
              <a:rPr lang="en" sz="1000">
                <a:solidFill>
                  <a:srgbClr val="EFEFEF"/>
                </a:solidFill>
                <a:latin typeface="Helvetica Neue"/>
                <a:ea typeface="Helvetica Neue"/>
                <a:cs typeface="Helvetica Neue"/>
                <a:sym typeface="Helvetica Neue"/>
              </a:rPr>
              <a:t>/14</a:t>
            </a:r>
            <a:endParaRPr b="0" i="0" sz="1000" u="none" cap="none" strike="noStrike">
              <a:solidFill>
                <a:srgbClr val="EFEFEF"/>
              </a:solidFill>
              <a:latin typeface="Helvetica Neue"/>
              <a:ea typeface="Helvetica Neue"/>
              <a:cs typeface="Helvetica Neue"/>
              <a:sym typeface="Helvetica Neue"/>
            </a:endParaRPr>
          </a:p>
        </p:txBody>
      </p:sp>
      <p:sp>
        <p:nvSpPr>
          <p:cNvPr id="81" name="Google Shape;81;p3"/>
          <p:cNvSpPr txBox="1"/>
          <p:nvPr/>
        </p:nvSpPr>
        <p:spPr>
          <a:xfrm>
            <a:off x="0" y="4816650"/>
            <a:ext cx="8553600" cy="32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Helvetica Neue"/>
                <a:ea typeface="Helvetica Neue"/>
                <a:cs typeface="Helvetica Neue"/>
                <a:sym typeface="Helvetica Neue"/>
              </a:rPr>
              <a:t>12-</a:t>
            </a:r>
            <a:r>
              <a:rPr lang="en" sz="1000">
                <a:solidFill>
                  <a:srgbClr val="EFEFEF"/>
                </a:solidFill>
                <a:latin typeface="Helvetica Neue"/>
                <a:ea typeface="Helvetica Neue"/>
                <a:cs typeface="Helvetica Neue"/>
                <a:sym typeface="Helvetica Neue"/>
              </a:rPr>
              <a:t>18</a:t>
            </a:r>
            <a:r>
              <a:rPr b="0" i="0" lang="en" sz="1000" u="none" cap="none" strike="noStrike">
                <a:solidFill>
                  <a:srgbClr val="EFEFEF"/>
                </a:solidFill>
                <a:latin typeface="Helvetica Neue"/>
                <a:ea typeface="Helvetica Neue"/>
                <a:cs typeface="Helvetica Neue"/>
                <a:sym typeface="Helvetica Neue"/>
              </a:rPr>
              <a:t>-2020                                                                </a:t>
            </a:r>
            <a:r>
              <a:rPr lang="en" sz="1000">
                <a:solidFill>
                  <a:srgbClr val="EFEFEF"/>
                </a:solidFill>
                <a:latin typeface="Helvetica Neue"/>
                <a:ea typeface="Helvetica Neue"/>
                <a:cs typeface="Helvetica Neue"/>
                <a:sym typeface="Helvetica Neue"/>
              </a:rPr>
              <a:t>Raymond Turrisi - MCE 433 Final Project Fa’2020</a:t>
            </a:r>
            <a:endParaRPr b="0" i="0" sz="1000" u="none" cap="none" strike="noStrike">
              <a:solidFill>
                <a:srgbClr val="EFEFE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EFEFEF"/>
              </a:solidFill>
              <a:latin typeface="Helvetica Neue"/>
              <a:ea typeface="Helvetica Neue"/>
              <a:cs typeface="Helvetica Neue"/>
              <a:sym typeface="Helvetica Neue"/>
            </a:endParaRPr>
          </a:p>
        </p:txBody>
      </p:sp>
      <p:sp>
        <p:nvSpPr>
          <p:cNvPr id="82" name="Google Shape;82;p3"/>
          <p:cNvSpPr txBox="1"/>
          <p:nvPr/>
        </p:nvSpPr>
        <p:spPr>
          <a:xfrm>
            <a:off x="1597050" y="109950"/>
            <a:ext cx="5949900" cy="57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 sz="2700">
                <a:solidFill>
                  <a:srgbClr val="F3F3F3"/>
                </a:solidFill>
                <a:latin typeface="Helvetica Neue"/>
                <a:ea typeface="Helvetica Neue"/>
                <a:cs typeface="Helvetica Neue"/>
                <a:sym typeface="Helvetica Neue"/>
              </a:rPr>
              <a:t>Overview (1)</a:t>
            </a:r>
            <a:endParaRPr b="1" i="0" sz="2700" u="none" cap="none" strike="noStrike">
              <a:solidFill>
                <a:srgbClr val="F3F3F3"/>
              </a:solidFill>
              <a:latin typeface="Helvetica Neue"/>
              <a:ea typeface="Helvetica Neue"/>
              <a:cs typeface="Helvetica Neue"/>
              <a:sym typeface="Helvetica Neue"/>
            </a:endParaRPr>
          </a:p>
        </p:txBody>
      </p:sp>
      <p:sp>
        <p:nvSpPr>
          <p:cNvPr id="83" name="Google Shape;83;p3"/>
          <p:cNvSpPr txBox="1"/>
          <p:nvPr/>
        </p:nvSpPr>
        <p:spPr>
          <a:xfrm>
            <a:off x="1597150" y="4177925"/>
            <a:ext cx="5949900" cy="41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300">
                <a:latin typeface="Helvetica Neue"/>
                <a:ea typeface="Helvetica Neue"/>
                <a:cs typeface="Helvetica Neue"/>
                <a:sym typeface="Helvetica Neue"/>
              </a:rPr>
              <a:t>Fig. 1: Rendering of Team 20H’s Capstone Design Projects Proof of Concept.</a:t>
            </a:r>
            <a:endParaRPr sz="1300">
              <a:latin typeface="Helvetica Neue"/>
              <a:ea typeface="Helvetica Neue"/>
              <a:cs typeface="Helvetica Neue"/>
              <a:sym typeface="Helvetica Neue"/>
            </a:endParaRPr>
          </a:p>
        </p:txBody>
      </p:sp>
      <p:pic>
        <p:nvPicPr>
          <p:cNvPr id="84" name="Google Shape;84;p3"/>
          <p:cNvPicPr preferRelativeResize="0"/>
          <p:nvPr/>
        </p:nvPicPr>
        <p:blipFill>
          <a:blip r:embed="rId4">
            <a:alphaModFix/>
          </a:blip>
          <a:stretch>
            <a:fillRect/>
          </a:stretch>
        </p:blipFill>
        <p:spPr>
          <a:xfrm>
            <a:off x="1597050" y="736625"/>
            <a:ext cx="5949901" cy="33468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a94983b210_0_9"/>
          <p:cNvSpPr/>
          <p:nvPr/>
        </p:nvSpPr>
        <p:spPr>
          <a:xfrm>
            <a:off x="0" y="0"/>
            <a:ext cx="9144000" cy="6864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 name="Google Shape;90;ga94983b210_0_9"/>
          <p:cNvPicPr preferRelativeResize="0"/>
          <p:nvPr/>
        </p:nvPicPr>
        <p:blipFill rotWithShape="1">
          <a:blip r:embed="rId3">
            <a:alphaModFix/>
          </a:blip>
          <a:srcRect b="0" l="0" r="0" t="0"/>
          <a:stretch/>
        </p:blipFill>
        <p:spPr>
          <a:xfrm>
            <a:off x="0" y="0"/>
            <a:ext cx="686400" cy="686400"/>
          </a:xfrm>
          <a:prstGeom prst="rect">
            <a:avLst/>
          </a:prstGeom>
          <a:noFill/>
          <a:ln>
            <a:noFill/>
          </a:ln>
        </p:spPr>
      </p:pic>
      <p:sp>
        <p:nvSpPr>
          <p:cNvPr id="91" name="Google Shape;91;ga94983b210_0_9"/>
          <p:cNvSpPr/>
          <p:nvPr/>
        </p:nvSpPr>
        <p:spPr>
          <a:xfrm>
            <a:off x="0" y="4857600"/>
            <a:ext cx="9144000" cy="2859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ga94983b210_0_9"/>
          <p:cNvSpPr txBox="1"/>
          <p:nvPr/>
        </p:nvSpPr>
        <p:spPr>
          <a:xfrm>
            <a:off x="8553600" y="4816650"/>
            <a:ext cx="558900" cy="380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lang="en" sz="1000">
                <a:solidFill>
                  <a:srgbClr val="EFEFEF"/>
                </a:solidFill>
                <a:latin typeface="Helvetica Neue"/>
                <a:ea typeface="Helvetica Neue"/>
                <a:cs typeface="Helvetica Neue"/>
                <a:sym typeface="Helvetica Neue"/>
              </a:rPr>
              <a:t>4/14</a:t>
            </a:r>
            <a:endParaRPr b="0" i="0" sz="1000" u="none" cap="none" strike="noStrike">
              <a:solidFill>
                <a:srgbClr val="EFEFEF"/>
              </a:solidFill>
              <a:latin typeface="Helvetica Neue"/>
              <a:ea typeface="Helvetica Neue"/>
              <a:cs typeface="Helvetica Neue"/>
              <a:sym typeface="Helvetica Neue"/>
            </a:endParaRPr>
          </a:p>
        </p:txBody>
      </p:sp>
      <p:sp>
        <p:nvSpPr>
          <p:cNvPr id="93" name="Google Shape;93;ga94983b210_0_9"/>
          <p:cNvSpPr txBox="1"/>
          <p:nvPr/>
        </p:nvSpPr>
        <p:spPr>
          <a:xfrm>
            <a:off x="0" y="4816650"/>
            <a:ext cx="8553600" cy="32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Helvetica Neue"/>
                <a:ea typeface="Helvetica Neue"/>
                <a:cs typeface="Helvetica Neue"/>
                <a:sym typeface="Helvetica Neue"/>
              </a:rPr>
              <a:t>12-</a:t>
            </a:r>
            <a:r>
              <a:rPr lang="en" sz="1000">
                <a:solidFill>
                  <a:srgbClr val="EFEFEF"/>
                </a:solidFill>
                <a:latin typeface="Helvetica Neue"/>
                <a:ea typeface="Helvetica Neue"/>
                <a:cs typeface="Helvetica Neue"/>
                <a:sym typeface="Helvetica Neue"/>
              </a:rPr>
              <a:t>18</a:t>
            </a:r>
            <a:r>
              <a:rPr b="0" i="0" lang="en" sz="1000" u="none" cap="none" strike="noStrike">
                <a:solidFill>
                  <a:srgbClr val="EFEFEF"/>
                </a:solidFill>
                <a:latin typeface="Helvetica Neue"/>
                <a:ea typeface="Helvetica Neue"/>
                <a:cs typeface="Helvetica Neue"/>
                <a:sym typeface="Helvetica Neue"/>
              </a:rPr>
              <a:t>-2020                                                                </a:t>
            </a:r>
            <a:r>
              <a:rPr lang="en" sz="1000">
                <a:solidFill>
                  <a:srgbClr val="EFEFEF"/>
                </a:solidFill>
                <a:latin typeface="Helvetica Neue"/>
                <a:ea typeface="Helvetica Neue"/>
                <a:cs typeface="Helvetica Neue"/>
                <a:sym typeface="Helvetica Neue"/>
              </a:rPr>
              <a:t>Raymond Turrisi - MCE 433 Final Project Fa’2020</a:t>
            </a:r>
            <a:endParaRPr b="0" i="0" sz="1000" u="none" cap="none" strike="noStrike">
              <a:solidFill>
                <a:srgbClr val="EFEFE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EFEFEF"/>
              </a:solidFill>
              <a:latin typeface="Helvetica Neue"/>
              <a:ea typeface="Helvetica Neue"/>
              <a:cs typeface="Helvetica Neue"/>
              <a:sym typeface="Helvetica Neue"/>
            </a:endParaRPr>
          </a:p>
        </p:txBody>
      </p:sp>
      <p:sp>
        <p:nvSpPr>
          <p:cNvPr id="94" name="Google Shape;94;ga94983b210_0_9"/>
          <p:cNvSpPr txBox="1"/>
          <p:nvPr/>
        </p:nvSpPr>
        <p:spPr>
          <a:xfrm>
            <a:off x="1597050" y="109950"/>
            <a:ext cx="5949900" cy="57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 sz="2700">
                <a:solidFill>
                  <a:srgbClr val="F3F3F3"/>
                </a:solidFill>
                <a:latin typeface="Helvetica Neue"/>
                <a:ea typeface="Helvetica Neue"/>
                <a:cs typeface="Helvetica Neue"/>
                <a:sym typeface="Helvetica Neue"/>
              </a:rPr>
              <a:t>Overview (2)</a:t>
            </a:r>
            <a:endParaRPr b="1" i="0" sz="2700" u="none" cap="none" strike="noStrike">
              <a:solidFill>
                <a:srgbClr val="F3F3F3"/>
              </a:solidFill>
              <a:latin typeface="Helvetica Neue"/>
              <a:ea typeface="Helvetica Neue"/>
              <a:cs typeface="Helvetica Neue"/>
              <a:sym typeface="Helvetica Neue"/>
            </a:endParaRPr>
          </a:p>
        </p:txBody>
      </p:sp>
      <p:sp>
        <p:nvSpPr>
          <p:cNvPr id="95" name="Google Shape;95;ga94983b210_0_9"/>
          <p:cNvSpPr txBox="1"/>
          <p:nvPr/>
        </p:nvSpPr>
        <p:spPr>
          <a:xfrm>
            <a:off x="1858350" y="4177925"/>
            <a:ext cx="4836900" cy="41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300">
                <a:latin typeface="Helvetica Neue"/>
                <a:ea typeface="Helvetica Neue"/>
                <a:cs typeface="Helvetica Neue"/>
                <a:sym typeface="Helvetica Neue"/>
              </a:rPr>
              <a:t>Fig. 2: Systems Diagram for the Automated Malting System.</a:t>
            </a:r>
            <a:endParaRPr sz="1300">
              <a:latin typeface="Helvetica Neue"/>
              <a:ea typeface="Helvetica Neue"/>
              <a:cs typeface="Helvetica Neue"/>
              <a:sym typeface="Helvetica Neue"/>
            </a:endParaRPr>
          </a:p>
        </p:txBody>
      </p:sp>
      <p:pic>
        <p:nvPicPr>
          <p:cNvPr id="96" name="Google Shape;96;ga94983b210_0_9"/>
          <p:cNvPicPr preferRelativeResize="0"/>
          <p:nvPr/>
        </p:nvPicPr>
        <p:blipFill>
          <a:blip r:embed="rId4">
            <a:alphaModFix/>
          </a:blip>
          <a:stretch>
            <a:fillRect/>
          </a:stretch>
        </p:blipFill>
        <p:spPr>
          <a:xfrm>
            <a:off x="1709963" y="770375"/>
            <a:ext cx="5724079" cy="3186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a94983b210_0_21"/>
          <p:cNvSpPr/>
          <p:nvPr/>
        </p:nvSpPr>
        <p:spPr>
          <a:xfrm>
            <a:off x="0" y="0"/>
            <a:ext cx="9144000" cy="6864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ga94983b210_0_21"/>
          <p:cNvPicPr preferRelativeResize="0"/>
          <p:nvPr/>
        </p:nvPicPr>
        <p:blipFill rotWithShape="1">
          <a:blip r:embed="rId3">
            <a:alphaModFix/>
          </a:blip>
          <a:srcRect b="0" l="0" r="0" t="0"/>
          <a:stretch/>
        </p:blipFill>
        <p:spPr>
          <a:xfrm>
            <a:off x="0" y="0"/>
            <a:ext cx="686400" cy="686400"/>
          </a:xfrm>
          <a:prstGeom prst="rect">
            <a:avLst/>
          </a:prstGeom>
          <a:noFill/>
          <a:ln>
            <a:noFill/>
          </a:ln>
        </p:spPr>
      </p:pic>
      <p:sp>
        <p:nvSpPr>
          <p:cNvPr id="103" name="Google Shape;103;ga94983b210_0_21"/>
          <p:cNvSpPr/>
          <p:nvPr/>
        </p:nvSpPr>
        <p:spPr>
          <a:xfrm>
            <a:off x="0" y="4857600"/>
            <a:ext cx="9144000" cy="2859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a94983b210_0_21"/>
          <p:cNvSpPr txBox="1"/>
          <p:nvPr/>
        </p:nvSpPr>
        <p:spPr>
          <a:xfrm>
            <a:off x="8553600" y="4816650"/>
            <a:ext cx="558900" cy="380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lang="en" sz="1000">
                <a:solidFill>
                  <a:srgbClr val="EFEFEF"/>
                </a:solidFill>
                <a:latin typeface="Helvetica Neue"/>
                <a:ea typeface="Helvetica Neue"/>
                <a:cs typeface="Helvetica Neue"/>
                <a:sym typeface="Helvetica Neue"/>
              </a:rPr>
              <a:t>5</a:t>
            </a:r>
            <a:r>
              <a:rPr b="0" i="0" lang="en" sz="1000" u="none" cap="none" strike="noStrike">
                <a:solidFill>
                  <a:srgbClr val="EFEFEF"/>
                </a:solidFill>
                <a:latin typeface="Helvetica Neue"/>
                <a:ea typeface="Helvetica Neue"/>
                <a:cs typeface="Helvetica Neue"/>
                <a:sym typeface="Helvetica Neue"/>
              </a:rPr>
              <a:t>/</a:t>
            </a:r>
            <a:r>
              <a:rPr lang="en" sz="1000">
                <a:solidFill>
                  <a:srgbClr val="EFEFEF"/>
                </a:solidFill>
                <a:latin typeface="Helvetica Neue"/>
                <a:ea typeface="Helvetica Neue"/>
                <a:cs typeface="Helvetica Neue"/>
                <a:sym typeface="Helvetica Neue"/>
              </a:rPr>
              <a:t>14</a:t>
            </a:r>
            <a:endParaRPr b="0" i="0" sz="1000" u="none" cap="none" strike="noStrike">
              <a:solidFill>
                <a:srgbClr val="EFEFEF"/>
              </a:solidFill>
              <a:latin typeface="Helvetica Neue"/>
              <a:ea typeface="Helvetica Neue"/>
              <a:cs typeface="Helvetica Neue"/>
              <a:sym typeface="Helvetica Neue"/>
            </a:endParaRPr>
          </a:p>
        </p:txBody>
      </p:sp>
      <p:sp>
        <p:nvSpPr>
          <p:cNvPr id="105" name="Google Shape;105;ga94983b210_0_21"/>
          <p:cNvSpPr txBox="1"/>
          <p:nvPr/>
        </p:nvSpPr>
        <p:spPr>
          <a:xfrm>
            <a:off x="0" y="4816650"/>
            <a:ext cx="8553600" cy="32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Helvetica Neue"/>
                <a:ea typeface="Helvetica Neue"/>
                <a:cs typeface="Helvetica Neue"/>
                <a:sym typeface="Helvetica Neue"/>
              </a:rPr>
              <a:t>12-</a:t>
            </a:r>
            <a:r>
              <a:rPr lang="en" sz="1000">
                <a:solidFill>
                  <a:srgbClr val="EFEFEF"/>
                </a:solidFill>
                <a:latin typeface="Helvetica Neue"/>
                <a:ea typeface="Helvetica Neue"/>
                <a:cs typeface="Helvetica Neue"/>
                <a:sym typeface="Helvetica Neue"/>
              </a:rPr>
              <a:t>18</a:t>
            </a:r>
            <a:r>
              <a:rPr b="0" i="0" lang="en" sz="1000" u="none" cap="none" strike="noStrike">
                <a:solidFill>
                  <a:srgbClr val="EFEFEF"/>
                </a:solidFill>
                <a:latin typeface="Helvetica Neue"/>
                <a:ea typeface="Helvetica Neue"/>
                <a:cs typeface="Helvetica Neue"/>
                <a:sym typeface="Helvetica Neue"/>
              </a:rPr>
              <a:t>-2020                                                                </a:t>
            </a:r>
            <a:r>
              <a:rPr lang="en" sz="1000">
                <a:solidFill>
                  <a:srgbClr val="EFEFEF"/>
                </a:solidFill>
                <a:latin typeface="Helvetica Neue"/>
                <a:ea typeface="Helvetica Neue"/>
                <a:cs typeface="Helvetica Neue"/>
                <a:sym typeface="Helvetica Neue"/>
              </a:rPr>
              <a:t>Raymond Turrisi - MCE 433 Final Project Fa’2020</a:t>
            </a:r>
            <a:endParaRPr b="0" i="0" sz="1000" u="none" cap="none" strike="noStrike">
              <a:solidFill>
                <a:srgbClr val="EFEFE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EFEFEF"/>
              </a:solidFill>
              <a:latin typeface="Helvetica Neue"/>
              <a:ea typeface="Helvetica Neue"/>
              <a:cs typeface="Helvetica Neue"/>
              <a:sym typeface="Helvetica Neue"/>
            </a:endParaRPr>
          </a:p>
        </p:txBody>
      </p:sp>
      <p:sp>
        <p:nvSpPr>
          <p:cNvPr id="106" name="Google Shape;106;ga94983b210_0_21"/>
          <p:cNvSpPr txBox="1"/>
          <p:nvPr/>
        </p:nvSpPr>
        <p:spPr>
          <a:xfrm>
            <a:off x="1597050" y="109950"/>
            <a:ext cx="5949900" cy="57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 sz="2700">
                <a:solidFill>
                  <a:srgbClr val="F3F3F3"/>
                </a:solidFill>
                <a:latin typeface="Helvetica Neue"/>
                <a:ea typeface="Helvetica Neue"/>
                <a:cs typeface="Helvetica Neue"/>
                <a:sym typeface="Helvetica Neue"/>
              </a:rPr>
              <a:t>Overview (3)</a:t>
            </a:r>
            <a:endParaRPr b="1" i="0" sz="2700" u="none" cap="none" strike="noStrike">
              <a:solidFill>
                <a:srgbClr val="F3F3F3"/>
              </a:solidFill>
              <a:latin typeface="Helvetica Neue"/>
              <a:ea typeface="Helvetica Neue"/>
              <a:cs typeface="Helvetica Neue"/>
              <a:sym typeface="Helvetica Neue"/>
            </a:endParaRPr>
          </a:p>
        </p:txBody>
      </p:sp>
      <p:sp>
        <p:nvSpPr>
          <p:cNvPr id="107" name="Google Shape;107;ga94983b210_0_21"/>
          <p:cNvSpPr txBox="1"/>
          <p:nvPr/>
        </p:nvSpPr>
        <p:spPr>
          <a:xfrm>
            <a:off x="2222250" y="4056225"/>
            <a:ext cx="6833100" cy="41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300">
                <a:latin typeface="Helvetica Neue"/>
                <a:ea typeface="Helvetica Neue"/>
                <a:cs typeface="Helvetica Neue"/>
                <a:sym typeface="Helvetica Neue"/>
              </a:rPr>
              <a:t>Fig. 3: Distributed task diagram depicting the use of queues and dynamic task handling.</a:t>
            </a:r>
            <a:endParaRPr sz="1300">
              <a:latin typeface="Helvetica Neue"/>
              <a:ea typeface="Helvetica Neue"/>
              <a:cs typeface="Helvetica Neue"/>
              <a:sym typeface="Helvetica Neue"/>
            </a:endParaRPr>
          </a:p>
        </p:txBody>
      </p:sp>
      <p:pic>
        <p:nvPicPr>
          <p:cNvPr id="108" name="Google Shape;108;ga94983b210_0_21"/>
          <p:cNvPicPr preferRelativeResize="0"/>
          <p:nvPr/>
        </p:nvPicPr>
        <p:blipFill rotWithShape="1">
          <a:blip r:embed="rId4">
            <a:alphaModFix/>
          </a:blip>
          <a:srcRect b="69695" l="0" r="0" t="4332"/>
          <a:stretch/>
        </p:blipFill>
        <p:spPr>
          <a:xfrm>
            <a:off x="2733288" y="919150"/>
            <a:ext cx="5811025" cy="2794542"/>
          </a:xfrm>
          <a:prstGeom prst="rect">
            <a:avLst/>
          </a:prstGeom>
          <a:noFill/>
          <a:ln>
            <a:noFill/>
          </a:ln>
        </p:spPr>
      </p:pic>
      <p:sp>
        <p:nvSpPr>
          <p:cNvPr id="109" name="Google Shape;109;ga94983b210_0_21"/>
          <p:cNvSpPr txBox="1"/>
          <p:nvPr/>
        </p:nvSpPr>
        <p:spPr>
          <a:xfrm>
            <a:off x="165000" y="1293350"/>
            <a:ext cx="2620200" cy="4707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SzPts val="1300"/>
              <a:buFont typeface="Helvetica Neue"/>
              <a:buChar char="-"/>
            </a:pPr>
            <a:r>
              <a:rPr lang="en" sz="1300">
                <a:latin typeface="Helvetica Neue"/>
                <a:ea typeface="Helvetica Neue"/>
                <a:cs typeface="Helvetica Neue"/>
                <a:sym typeface="Helvetica Neue"/>
              </a:rPr>
              <a:t>Motivation?</a:t>
            </a:r>
            <a:endParaRPr sz="1300">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a94983b210_0_34"/>
          <p:cNvSpPr/>
          <p:nvPr/>
        </p:nvSpPr>
        <p:spPr>
          <a:xfrm>
            <a:off x="0" y="0"/>
            <a:ext cx="9144000" cy="6864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 name="Google Shape;115;ga94983b210_0_34"/>
          <p:cNvPicPr preferRelativeResize="0"/>
          <p:nvPr/>
        </p:nvPicPr>
        <p:blipFill rotWithShape="1">
          <a:blip r:embed="rId3">
            <a:alphaModFix/>
          </a:blip>
          <a:srcRect b="0" l="0" r="0" t="0"/>
          <a:stretch/>
        </p:blipFill>
        <p:spPr>
          <a:xfrm>
            <a:off x="0" y="0"/>
            <a:ext cx="686400" cy="686400"/>
          </a:xfrm>
          <a:prstGeom prst="rect">
            <a:avLst/>
          </a:prstGeom>
          <a:noFill/>
          <a:ln>
            <a:noFill/>
          </a:ln>
        </p:spPr>
      </p:pic>
      <p:sp>
        <p:nvSpPr>
          <p:cNvPr id="116" name="Google Shape;116;ga94983b210_0_34"/>
          <p:cNvSpPr/>
          <p:nvPr/>
        </p:nvSpPr>
        <p:spPr>
          <a:xfrm>
            <a:off x="0" y="4857600"/>
            <a:ext cx="9144000" cy="2859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ga94983b210_0_34"/>
          <p:cNvSpPr txBox="1"/>
          <p:nvPr/>
        </p:nvSpPr>
        <p:spPr>
          <a:xfrm>
            <a:off x="8553600" y="4816650"/>
            <a:ext cx="558900" cy="380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lang="en" sz="1000">
                <a:solidFill>
                  <a:srgbClr val="EFEFEF"/>
                </a:solidFill>
                <a:latin typeface="Helvetica Neue"/>
                <a:ea typeface="Helvetica Neue"/>
                <a:cs typeface="Helvetica Neue"/>
                <a:sym typeface="Helvetica Neue"/>
              </a:rPr>
              <a:t>6</a:t>
            </a:r>
            <a:r>
              <a:rPr b="0" i="0" lang="en" sz="1000" u="none" cap="none" strike="noStrike">
                <a:solidFill>
                  <a:srgbClr val="EFEFEF"/>
                </a:solidFill>
                <a:latin typeface="Helvetica Neue"/>
                <a:ea typeface="Helvetica Neue"/>
                <a:cs typeface="Helvetica Neue"/>
                <a:sym typeface="Helvetica Neue"/>
              </a:rPr>
              <a:t>/</a:t>
            </a:r>
            <a:r>
              <a:rPr lang="en" sz="1000">
                <a:solidFill>
                  <a:srgbClr val="EFEFEF"/>
                </a:solidFill>
                <a:latin typeface="Helvetica Neue"/>
                <a:ea typeface="Helvetica Neue"/>
                <a:cs typeface="Helvetica Neue"/>
                <a:sym typeface="Helvetica Neue"/>
              </a:rPr>
              <a:t>14</a:t>
            </a:r>
            <a:endParaRPr b="0" i="0" sz="1000" u="none" cap="none" strike="noStrike">
              <a:solidFill>
                <a:srgbClr val="EFEFEF"/>
              </a:solidFill>
              <a:latin typeface="Helvetica Neue"/>
              <a:ea typeface="Helvetica Neue"/>
              <a:cs typeface="Helvetica Neue"/>
              <a:sym typeface="Helvetica Neue"/>
            </a:endParaRPr>
          </a:p>
        </p:txBody>
      </p:sp>
      <p:sp>
        <p:nvSpPr>
          <p:cNvPr id="118" name="Google Shape;118;ga94983b210_0_34"/>
          <p:cNvSpPr txBox="1"/>
          <p:nvPr/>
        </p:nvSpPr>
        <p:spPr>
          <a:xfrm>
            <a:off x="0" y="4816650"/>
            <a:ext cx="8553600" cy="32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Helvetica Neue"/>
                <a:ea typeface="Helvetica Neue"/>
                <a:cs typeface="Helvetica Neue"/>
                <a:sym typeface="Helvetica Neue"/>
              </a:rPr>
              <a:t>12-</a:t>
            </a:r>
            <a:r>
              <a:rPr lang="en" sz="1000">
                <a:solidFill>
                  <a:srgbClr val="EFEFEF"/>
                </a:solidFill>
                <a:latin typeface="Helvetica Neue"/>
                <a:ea typeface="Helvetica Neue"/>
                <a:cs typeface="Helvetica Neue"/>
                <a:sym typeface="Helvetica Neue"/>
              </a:rPr>
              <a:t>18</a:t>
            </a:r>
            <a:r>
              <a:rPr b="0" i="0" lang="en" sz="1000" u="none" cap="none" strike="noStrike">
                <a:solidFill>
                  <a:srgbClr val="EFEFEF"/>
                </a:solidFill>
                <a:latin typeface="Helvetica Neue"/>
                <a:ea typeface="Helvetica Neue"/>
                <a:cs typeface="Helvetica Neue"/>
                <a:sym typeface="Helvetica Neue"/>
              </a:rPr>
              <a:t>-2020                                                                </a:t>
            </a:r>
            <a:r>
              <a:rPr lang="en" sz="1000">
                <a:solidFill>
                  <a:srgbClr val="EFEFEF"/>
                </a:solidFill>
                <a:latin typeface="Helvetica Neue"/>
                <a:ea typeface="Helvetica Neue"/>
                <a:cs typeface="Helvetica Neue"/>
                <a:sym typeface="Helvetica Neue"/>
              </a:rPr>
              <a:t>Raymond Turrisi - MCE 433 Final Project Fa’2020</a:t>
            </a:r>
            <a:endParaRPr b="0" i="0" sz="1000" u="none" cap="none" strike="noStrike">
              <a:solidFill>
                <a:srgbClr val="EFEFE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EFEFEF"/>
              </a:solidFill>
              <a:latin typeface="Helvetica Neue"/>
              <a:ea typeface="Helvetica Neue"/>
              <a:cs typeface="Helvetica Neue"/>
              <a:sym typeface="Helvetica Neue"/>
            </a:endParaRPr>
          </a:p>
        </p:txBody>
      </p:sp>
      <p:sp>
        <p:nvSpPr>
          <p:cNvPr id="119" name="Google Shape;119;ga94983b210_0_34"/>
          <p:cNvSpPr txBox="1"/>
          <p:nvPr/>
        </p:nvSpPr>
        <p:spPr>
          <a:xfrm>
            <a:off x="1597050" y="109950"/>
            <a:ext cx="5949900" cy="57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 sz="2700">
                <a:solidFill>
                  <a:srgbClr val="F3F3F3"/>
                </a:solidFill>
                <a:latin typeface="Helvetica Neue"/>
                <a:ea typeface="Helvetica Neue"/>
                <a:cs typeface="Helvetica Neue"/>
                <a:sym typeface="Helvetica Neue"/>
              </a:rPr>
              <a:t>Instructions</a:t>
            </a:r>
            <a:r>
              <a:rPr b="1" lang="en" sz="2700">
                <a:solidFill>
                  <a:srgbClr val="F3F3F3"/>
                </a:solidFill>
                <a:latin typeface="Helvetica Neue"/>
                <a:ea typeface="Helvetica Neue"/>
                <a:cs typeface="Helvetica Neue"/>
                <a:sym typeface="Helvetica Neue"/>
              </a:rPr>
              <a:t> to Implementation </a:t>
            </a:r>
            <a:r>
              <a:rPr b="1" lang="en" sz="2700">
                <a:solidFill>
                  <a:srgbClr val="F3F3F3"/>
                </a:solidFill>
                <a:latin typeface="Helvetica Neue"/>
                <a:ea typeface="Helvetica Neue"/>
                <a:cs typeface="Helvetica Neue"/>
                <a:sym typeface="Helvetica Neue"/>
              </a:rPr>
              <a:t>(1)</a:t>
            </a:r>
            <a:endParaRPr b="1" i="0" sz="2700" u="none" cap="none" strike="noStrike">
              <a:solidFill>
                <a:srgbClr val="F3F3F3"/>
              </a:solidFill>
              <a:latin typeface="Helvetica Neue"/>
              <a:ea typeface="Helvetica Neue"/>
              <a:cs typeface="Helvetica Neue"/>
              <a:sym typeface="Helvetica Neue"/>
            </a:endParaRPr>
          </a:p>
        </p:txBody>
      </p:sp>
      <p:sp>
        <p:nvSpPr>
          <p:cNvPr id="120" name="Google Shape;120;ga94983b210_0_34"/>
          <p:cNvSpPr txBox="1"/>
          <p:nvPr/>
        </p:nvSpPr>
        <p:spPr>
          <a:xfrm>
            <a:off x="454925" y="778875"/>
            <a:ext cx="8430000" cy="4078800"/>
          </a:xfrm>
          <a:prstGeom prst="rect">
            <a:avLst/>
          </a:prstGeom>
          <a:noFill/>
          <a:ln>
            <a:noFill/>
          </a:ln>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 use of a microcontroller and PC platforms to implement the code processing for the project.</a:t>
            </a:r>
            <a:endParaRPr sz="1200">
              <a:solidFill>
                <a:schemeClr val="dk1"/>
              </a:solidFill>
              <a:latin typeface="Times New Roman"/>
              <a:ea typeface="Times New Roman"/>
              <a:cs typeface="Times New Roman"/>
              <a:sym typeface="Times New Roman"/>
            </a:endParaRPr>
          </a:p>
          <a:p>
            <a:pPr indent="-304800" lvl="0" marL="457200" rtl="0" algn="l">
              <a:lnSpc>
                <a:spcPct val="200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 use of state transition diagrams to design the control software for the project. The code operation should not be trivial. Use the requirements for the Tank Control Extension as suggestions for features to include in your project.</a:t>
            </a:r>
            <a:endParaRPr sz="1200">
              <a:solidFill>
                <a:schemeClr val="dk1"/>
              </a:solidFill>
              <a:latin typeface="Times New Roman"/>
              <a:ea typeface="Times New Roman"/>
              <a:cs typeface="Times New Roman"/>
              <a:sym typeface="Times New Roman"/>
            </a:endParaRPr>
          </a:p>
          <a:p>
            <a:pPr indent="-304800" lvl="0" marL="457200" rtl="0" algn="l">
              <a:lnSpc>
                <a:spcPct val="200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The project operation should include at least 3 of the following operations: A/D conversion, PWM actuation or D/A conversion, timing, and digital input/digital output.</a:t>
            </a:r>
            <a:endParaRPr sz="1200">
              <a:solidFill>
                <a:schemeClr val="dk1"/>
              </a:solidFill>
              <a:latin typeface="Times New Roman"/>
              <a:ea typeface="Times New Roman"/>
              <a:cs typeface="Times New Roman"/>
              <a:sym typeface="Times New Roman"/>
            </a:endParaRPr>
          </a:p>
          <a:p>
            <a:pPr indent="-304800" lvl="1" marL="914400" rtl="0" algn="l">
              <a:lnSpc>
                <a:spcPct val="200000"/>
              </a:lnSpc>
              <a:spcBef>
                <a:spcPts val="0"/>
              </a:spcBef>
              <a:spcAft>
                <a:spcPts val="0"/>
              </a:spcAft>
              <a:buClr>
                <a:schemeClr val="dk1"/>
              </a:buClr>
              <a:buSzPts val="1200"/>
              <a:buFont typeface="Times New Roman"/>
              <a:buAutoNum type="alphaLcPeriod"/>
            </a:pPr>
            <a:r>
              <a:rPr b="1" lang="en" sz="1200">
                <a:solidFill>
                  <a:schemeClr val="dk1"/>
                </a:solidFill>
                <a:latin typeface="Times New Roman"/>
                <a:ea typeface="Times New Roman"/>
                <a:cs typeface="Times New Roman"/>
                <a:sym typeface="Times New Roman"/>
              </a:rPr>
              <a:t>A/D conversion</a:t>
            </a:r>
            <a:r>
              <a:rPr lang="en" sz="1200">
                <a:solidFill>
                  <a:schemeClr val="dk1"/>
                </a:solidFill>
                <a:latin typeface="Times New Roman"/>
                <a:ea typeface="Times New Roman"/>
                <a:cs typeface="Times New Roman"/>
                <a:sym typeface="Times New Roman"/>
              </a:rPr>
              <a:t>: Potentiometer input which controls the rate of heating within the temperature simulator</a:t>
            </a:r>
            <a:endParaRPr sz="1200">
              <a:solidFill>
                <a:schemeClr val="dk1"/>
              </a:solidFill>
              <a:latin typeface="Times New Roman"/>
              <a:ea typeface="Times New Roman"/>
              <a:cs typeface="Times New Roman"/>
              <a:sym typeface="Times New Roman"/>
            </a:endParaRPr>
          </a:p>
          <a:p>
            <a:pPr indent="-304800" lvl="1" marL="914400" rtl="0" algn="l">
              <a:lnSpc>
                <a:spcPct val="200000"/>
              </a:lnSpc>
              <a:spcBef>
                <a:spcPts val="0"/>
              </a:spcBef>
              <a:spcAft>
                <a:spcPts val="0"/>
              </a:spcAft>
              <a:buClr>
                <a:schemeClr val="dk1"/>
              </a:buClr>
              <a:buSzPts val="1200"/>
              <a:buFont typeface="Times New Roman"/>
              <a:buAutoNum type="alphaLcPeriod"/>
            </a:pPr>
            <a:r>
              <a:rPr b="1" lang="en" sz="1200">
                <a:solidFill>
                  <a:schemeClr val="dk1"/>
                </a:solidFill>
                <a:latin typeface="Times New Roman"/>
                <a:ea typeface="Times New Roman"/>
                <a:cs typeface="Times New Roman"/>
                <a:sym typeface="Times New Roman"/>
              </a:rPr>
              <a:t>PWM actuation</a:t>
            </a:r>
            <a:r>
              <a:rPr lang="en" sz="1200">
                <a:solidFill>
                  <a:schemeClr val="dk1"/>
                </a:solidFill>
                <a:latin typeface="Times New Roman"/>
                <a:ea typeface="Times New Roman"/>
                <a:cs typeface="Times New Roman"/>
                <a:sym typeface="Times New Roman"/>
              </a:rPr>
              <a:t>: This is implemented within the glowing red LED whoms luminosity is proportional to the error between the actual and desired temperatures. It doesn’t glow when there is a small error. </a:t>
            </a:r>
            <a:endParaRPr sz="1200">
              <a:solidFill>
                <a:schemeClr val="dk1"/>
              </a:solidFill>
              <a:latin typeface="Times New Roman"/>
              <a:ea typeface="Times New Roman"/>
              <a:cs typeface="Times New Roman"/>
              <a:sym typeface="Times New Roman"/>
            </a:endParaRPr>
          </a:p>
          <a:p>
            <a:pPr indent="-304800" lvl="1" marL="914400" rtl="0" algn="l">
              <a:lnSpc>
                <a:spcPct val="200000"/>
              </a:lnSpc>
              <a:spcBef>
                <a:spcPts val="0"/>
              </a:spcBef>
              <a:spcAft>
                <a:spcPts val="0"/>
              </a:spcAft>
              <a:buClr>
                <a:schemeClr val="dk1"/>
              </a:buClr>
              <a:buSzPts val="1200"/>
              <a:buFont typeface="Times New Roman"/>
              <a:buAutoNum type="alphaLcPeriod"/>
            </a:pPr>
            <a:r>
              <a:rPr b="1" lang="en" sz="1200">
                <a:solidFill>
                  <a:schemeClr val="dk1"/>
                </a:solidFill>
                <a:latin typeface="Times New Roman"/>
                <a:ea typeface="Times New Roman"/>
                <a:cs typeface="Times New Roman"/>
                <a:sym typeface="Times New Roman"/>
              </a:rPr>
              <a:t>Timing</a:t>
            </a:r>
            <a:r>
              <a:rPr lang="en" sz="1200">
                <a:solidFill>
                  <a:schemeClr val="dk1"/>
                </a:solidFill>
                <a:latin typeface="Times New Roman"/>
                <a:ea typeface="Times New Roman"/>
                <a:cs typeface="Times New Roman"/>
                <a:sym typeface="Times New Roman"/>
              </a:rPr>
              <a:t>: Timing is used extensively for the simulation, the states for the LEDs, and the states for the buzzer.</a:t>
            </a:r>
            <a:endParaRPr sz="1200">
              <a:solidFill>
                <a:schemeClr val="dk1"/>
              </a:solidFill>
              <a:latin typeface="Times New Roman"/>
              <a:ea typeface="Times New Roman"/>
              <a:cs typeface="Times New Roman"/>
              <a:sym typeface="Times New Roman"/>
            </a:endParaRPr>
          </a:p>
          <a:p>
            <a:pPr indent="-304800" lvl="1" marL="914400" rtl="0" algn="l">
              <a:lnSpc>
                <a:spcPct val="200000"/>
              </a:lnSpc>
              <a:spcBef>
                <a:spcPts val="0"/>
              </a:spcBef>
              <a:spcAft>
                <a:spcPts val="0"/>
              </a:spcAft>
              <a:buClr>
                <a:schemeClr val="dk1"/>
              </a:buClr>
              <a:buSzPts val="1200"/>
              <a:buFont typeface="Times New Roman"/>
              <a:buAutoNum type="alphaLcPeriod"/>
            </a:pPr>
            <a:r>
              <a:rPr b="1" lang="en" sz="1200">
                <a:solidFill>
                  <a:schemeClr val="dk1"/>
                </a:solidFill>
                <a:latin typeface="Times New Roman"/>
                <a:ea typeface="Times New Roman"/>
                <a:cs typeface="Times New Roman"/>
                <a:sym typeface="Times New Roman"/>
              </a:rPr>
              <a:t>Digital Input</a:t>
            </a:r>
            <a:r>
              <a:rPr lang="en" sz="1200">
                <a:solidFill>
                  <a:schemeClr val="dk1"/>
                </a:solidFill>
                <a:latin typeface="Times New Roman"/>
                <a:ea typeface="Times New Roman"/>
                <a:cs typeface="Times New Roman"/>
                <a:sym typeface="Times New Roman"/>
              </a:rPr>
              <a:t>: This is used in the button which pops the current job from the queue. </a:t>
            </a:r>
            <a:endParaRPr sz="1200">
              <a:solidFill>
                <a:schemeClr val="dk1"/>
              </a:solidFill>
              <a:latin typeface="Times New Roman"/>
              <a:ea typeface="Times New Roman"/>
              <a:cs typeface="Times New Roman"/>
              <a:sym typeface="Times New Roman"/>
            </a:endParaRPr>
          </a:p>
          <a:p>
            <a:pPr indent="-304800" lvl="1" marL="914400" rtl="0" algn="l">
              <a:lnSpc>
                <a:spcPct val="200000"/>
              </a:lnSpc>
              <a:spcBef>
                <a:spcPts val="0"/>
              </a:spcBef>
              <a:spcAft>
                <a:spcPts val="0"/>
              </a:spcAft>
              <a:buClr>
                <a:schemeClr val="dk1"/>
              </a:buClr>
              <a:buSzPts val="1200"/>
              <a:buFont typeface="Times New Roman"/>
              <a:buAutoNum type="alphaLcPeriod"/>
            </a:pPr>
            <a:r>
              <a:rPr b="1" lang="en" sz="1200">
                <a:solidFill>
                  <a:schemeClr val="dk1"/>
                </a:solidFill>
                <a:latin typeface="Times New Roman"/>
                <a:ea typeface="Times New Roman"/>
                <a:cs typeface="Times New Roman"/>
                <a:sym typeface="Times New Roman"/>
              </a:rPr>
              <a:t>Digital Output</a:t>
            </a:r>
            <a:r>
              <a:rPr lang="en" sz="1200">
                <a:solidFill>
                  <a:schemeClr val="dk1"/>
                </a:solidFill>
                <a:latin typeface="Times New Roman"/>
                <a:ea typeface="Times New Roman"/>
                <a:cs typeface="Times New Roman"/>
                <a:sym typeface="Times New Roman"/>
              </a:rPr>
              <a:t>: This is found in the Seven Segment Display</a:t>
            </a:r>
            <a:endParaRPr sz="1300">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a94983b210_0_56"/>
          <p:cNvSpPr/>
          <p:nvPr/>
        </p:nvSpPr>
        <p:spPr>
          <a:xfrm>
            <a:off x="0" y="0"/>
            <a:ext cx="9144000" cy="6864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ga94983b210_0_56"/>
          <p:cNvPicPr preferRelativeResize="0"/>
          <p:nvPr/>
        </p:nvPicPr>
        <p:blipFill rotWithShape="1">
          <a:blip r:embed="rId3">
            <a:alphaModFix/>
          </a:blip>
          <a:srcRect b="0" l="0" r="0" t="0"/>
          <a:stretch/>
        </p:blipFill>
        <p:spPr>
          <a:xfrm>
            <a:off x="0" y="0"/>
            <a:ext cx="686400" cy="686400"/>
          </a:xfrm>
          <a:prstGeom prst="rect">
            <a:avLst/>
          </a:prstGeom>
          <a:noFill/>
          <a:ln>
            <a:noFill/>
          </a:ln>
        </p:spPr>
      </p:pic>
      <p:sp>
        <p:nvSpPr>
          <p:cNvPr id="127" name="Google Shape;127;ga94983b210_0_56"/>
          <p:cNvSpPr/>
          <p:nvPr/>
        </p:nvSpPr>
        <p:spPr>
          <a:xfrm>
            <a:off x="0" y="4857600"/>
            <a:ext cx="9144000" cy="2859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a94983b210_0_56"/>
          <p:cNvSpPr txBox="1"/>
          <p:nvPr/>
        </p:nvSpPr>
        <p:spPr>
          <a:xfrm>
            <a:off x="8553600" y="4816650"/>
            <a:ext cx="558900" cy="380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lang="en" sz="1000">
                <a:solidFill>
                  <a:srgbClr val="EFEFEF"/>
                </a:solidFill>
                <a:latin typeface="Helvetica Neue"/>
                <a:ea typeface="Helvetica Neue"/>
                <a:cs typeface="Helvetica Neue"/>
                <a:sym typeface="Helvetica Neue"/>
              </a:rPr>
              <a:t>7</a:t>
            </a:r>
            <a:r>
              <a:rPr b="0" i="0" lang="en" sz="1000" u="none" cap="none" strike="noStrike">
                <a:solidFill>
                  <a:srgbClr val="EFEFEF"/>
                </a:solidFill>
                <a:latin typeface="Helvetica Neue"/>
                <a:ea typeface="Helvetica Neue"/>
                <a:cs typeface="Helvetica Neue"/>
                <a:sym typeface="Helvetica Neue"/>
              </a:rPr>
              <a:t>/</a:t>
            </a:r>
            <a:r>
              <a:rPr lang="en" sz="1000">
                <a:solidFill>
                  <a:srgbClr val="EFEFEF"/>
                </a:solidFill>
                <a:latin typeface="Helvetica Neue"/>
                <a:ea typeface="Helvetica Neue"/>
                <a:cs typeface="Helvetica Neue"/>
                <a:sym typeface="Helvetica Neue"/>
              </a:rPr>
              <a:t>14</a:t>
            </a:r>
            <a:endParaRPr b="0" i="0" sz="1000" u="none" cap="none" strike="noStrike">
              <a:solidFill>
                <a:srgbClr val="EFEFEF"/>
              </a:solidFill>
              <a:latin typeface="Helvetica Neue"/>
              <a:ea typeface="Helvetica Neue"/>
              <a:cs typeface="Helvetica Neue"/>
              <a:sym typeface="Helvetica Neue"/>
            </a:endParaRPr>
          </a:p>
        </p:txBody>
      </p:sp>
      <p:sp>
        <p:nvSpPr>
          <p:cNvPr id="129" name="Google Shape;129;ga94983b210_0_56"/>
          <p:cNvSpPr txBox="1"/>
          <p:nvPr/>
        </p:nvSpPr>
        <p:spPr>
          <a:xfrm>
            <a:off x="0" y="4816650"/>
            <a:ext cx="8553600" cy="32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Helvetica Neue"/>
                <a:ea typeface="Helvetica Neue"/>
                <a:cs typeface="Helvetica Neue"/>
                <a:sym typeface="Helvetica Neue"/>
              </a:rPr>
              <a:t>12-</a:t>
            </a:r>
            <a:r>
              <a:rPr lang="en" sz="1000">
                <a:solidFill>
                  <a:srgbClr val="EFEFEF"/>
                </a:solidFill>
                <a:latin typeface="Helvetica Neue"/>
                <a:ea typeface="Helvetica Neue"/>
                <a:cs typeface="Helvetica Neue"/>
                <a:sym typeface="Helvetica Neue"/>
              </a:rPr>
              <a:t>18</a:t>
            </a:r>
            <a:r>
              <a:rPr b="0" i="0" lang="en" sz="1000" u="none" cap="none" strike="noStrike">
                <a:solidFill>
                  <a:srgbClr val="EFEFEF"/>
                </a:solidFill>
                <a:latin typeface="Helvetica Neue"/>
                <a:ea typeface="Helvetica Neue"/>
                <a:cs typeface="Helvetica Neue"/>
                <a:sym typeface="Helvetica Neue"/>
              </a:rPr>
              <a:t>-2020                                                                </a:t>
            </a:r>
            <a:r>
              <a:rPr lang="en" sz="1000">
                <a:solidFill>
                  <a:srgbClr val="EFEFEF"/>
                </a:solidFill>
                <a:latin typeface="Helvetica Neue"/>
                <a:ea typeface="Helvetica Neue"/>
                <a:cs typeface="Helvetica Neue"/>
                <a:sym typeface="Helvetica Neue"/>
              </a:rPr>
              <a:t>Raymond Turrisi - MCE 433 Final Project Fa’2020</a:t>
            </a:r>
            <a:endParaRPr b="0" i="0" sz="1000" u="none" cap="none" strike="noStrike">
              <a:solidFill>
                <a:srgbClr val="EFEFE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EFEFEF"/>
              </a:solidFill>
              <a:latin typeface="Helvetica Neue"/>
              <a:ea typeface="Helvetica Neue"/>
              <a:cs typeface="Helvetica Neue"/>
              <a:sym typeface="Helvetica Neue"/>
            </a:endParaRPr>
          </a:p>
        </p:txBody>
      </p:sp>
      <p:sp>
        <p:nvSpPr>
          <p:cNvPr id="130" name="Google Shape;130;ga94983b210_0_56"/>
          <p:cNvSpPr txBox="1"/>
          <p:nvPr/>
        </p:nvSpPr>
        <p:spPr>
          <a:xfrm>
            <a:off x="1597050" y="109950"/>
            <a:ext cx="5949900" cy="57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 sz="2700">
                <a:solidFill>
                  <a:srgbClr val="F3F3F3"/>
                </a:solidFill>
                <a:latin typeface="Helvetica Neue"/>
                <a:ea typeface="Helvetica Neue"/>
                <a:cs typeface="Helvetica Neue"/>
                <a:sym typeface="Helvetica Neue"/>
              </a:rPr>
              <a:t>Instructions to Implementation (2)</a:t>
            </a:r>
            <a:endParaRPr b="1" i="0" sz="2700" u="none" cap="none" strike="noStrike">
              <a:solidFill>
                <a:srgbClr val="F3F3F3"/>
              </a:solidFill>
              <a:latin typeface="Helvetica Neue"/>
              <a:ea typeface="Helvetica Neue"/>
              <a:cs typeface="Helvetica Neue"/>
              <a:sym typeface="Helvetica Neue"/>
            </a:endParaRPr>
          </a:p>
        </p:txBody>
      </p:sp>
      <p:sp>
        <p:nvSpPr>
          <p:cNvPr id="131" name="Google Shape;131;ga94983b210_0_56"/>
          <p:cNvSpPr txBox="1"/>
          <p:nvPr/>
        </p:nvSpPr>
        <p:spPr>
          <a:xfrm>
            <a:off x="454925" y="778875"/>
            <a:ext cx="8430000" cy="3371100"/>
          </a:xfrm>
          <a:prstGeom prst="rect">
            <a:avLst/>
          </a:prstGeom>
          <a:noFill/>
          <a:ln>
            <a:noFill/>
          </a:ln>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4.  Your project should include at least three different electronic components such as transistors, diodes, logic gates, LEDs buzzers, or other circuit elements such as switches or relays. </a:t>
            </a:r>
            <a:endParaRPr sz="1200">
              <a:solidFill>
                <a:schemeClr val="dk1"/>
              </a:solidFill>
              <a:latin typeface="Times New Roman"/>
              <a:ea typeface="Times New Roman"/>
              <a:cs typeface="Times New Roman"/>
              <a:sym typeface="Times New Roman"/>
            </a:endParaRPr>
          </a:p>
          <a:p>
            <a:pPr indent="-304800" lvl="1" marL="914400" rtl="0" algn="l">
              <a:lnSpc>
                <a:spcPct val="200000"/>
              </a:lnSpc>
              <a:spcBef>
                <a:spcPts val="0"/>
              </a:spcBef>
              <a:spcAft>
                <a:spcPts val="0"/>
              </a:spcAft>
              <a:buClr>
                <a:schemeClr val="dk1"/>
              </a:buClr>
              <a:buSzPts val="1200"/>
              <a:buFont typeface="Times New Roman"/>
              <a:buAutoNum type="alphaLcPeriod"/>
            </a:pPr>
            <a:r>
              <a:rPr lang="en" sz="1200">
                <a:solidFill>
                  <a:schemeClr val="dk1"/>
                </a:solidFill>
                <a:latin typeface="Times New Roman"/>
                <a:ea typeface="Times New Roman"/>
                <a:cs typeface="Times New Roman"/>
                <a:sym typeface="Times New Roman"/>
              </a:rPr>
              <a:t>1 x Arduino</a:t>
            </a:r>
            <a:endParaRPr sz="1200">
              <a:solidFill>
                <a:schemeClr val="dk1"/>
              </a:solidFill>
              <a:latin typeface="Times New Roman"/>
              <a:ea typeface="Times New Roman"/>
              <a:cs typeface="Times New Roman"/>
              <a:sym typeface="Times New Roman"/>
            </a:endParaRPr>
          </a:p>
          <a:p>
            <a:pPr indent="-304800" lvl="1" marL="914400" rtl="0" algn="l">
              <a:lnSpc>
                <a:spcPct val="200000"/>
              </a:lnSpc>
              <a:spcBef>
                <a:spcPts val="0"/>
              </a:spcBef>
              <a:spcAft>
                <a:spcPts val="0"/>
              </a:spcAft>
              <a:buClr>
                <a:schemeClr val="dk1"/>
              </a:buClr>
              <a:buSzPts val="1200"/>
              <a:buFont typeface="Times New Roman"/>
              <a:buAutoNum type="alphaLcPeriod"/>
            </a:pPr>
            <a:r>
              <a:rPr lang="en" sz="1200">
                <a:solidFill>
                  <a:schemeClr val="dk1"/>
                </a:solidFill>
                <a:latin typeface="Times New Roman"/>
                <a:ea typeface="Times New Roman"/>
                <a:cs typeface="Times New Roman"/>
                <a:sym typeface="Times New Roman"/>
              </a:rPr>
              <a:t>3 x LEDs</a:t>
            </a:r>
            <a:endParaRPr sz="1200">
              <a:solidFill>
                <a:schemeClr val="dk1"/>
              </a:solidFill>
              <a:latin typeface="Times New Roman"/>
              <a:ea typeface="Times New Roman"/>
              <a:cs typeface="Times New Roman"/>
              <a:sym typeface="Times New Roman"/>
            </a:endParaRPr>
          </a:p>
          <a:p>
            <a:pPr indent="-304800" lvl="1" marL="914400" rtl="0" algn="l">
              <a:lnSpc>
                <a:spcPct val="200000"/>
              </a:lnSpc>
              <a:spcBef>
                <a:spcPts val="0"/>
              </a:spcBef>
              <a:spcAft>
                <a:spcPts val="0"/>
              </a:spcAft>
              <a:buClr>
                <a:schemeClr val="dk1"/>
              </a:buClr>
              <a:buSzPts val="1200"/>
              <a:buFont typeface="Times New Roman"/>
              <a:buAutoNum type="alphaLcPeriod"/>
            </a:pPr>
            <a:r>
              <a:rPr lang="en" sz="1200">
                <a:solidFill>
                  <a:schemeClr val="dk1"/>
                </a:solidFill>
                <a:latin typeface="Times New Roman"/>
                <a:ea typeface="Times New Roman"/>
                <a:cs typeface="Times New Roman"/>
                <a:sym typeface="Times New Roman"/>
              </a:rPr>
              <a:t>1 x Buzzer</a:t>
            </a:r>
            <a:endParaRPr sz="1200">
              <a:solidFill>
                <a:schemeClr val="dk1"/>
              </a:solidFill>
              <a:latin typeface="Times New Roman"/>
              <a:ea typeface="Times New Roman"/>
              <a:cs typeface="Times New Roman"/>
              <a:sym typeface="Times New Roman"/>
            </a:endParaRPr>
          </a:p>
          <a:p>
            <a:pPr indent="-304800" lvl="1" marL="914400" rtl="0" algn="l">
              <a:lnSpc>
                <a:spcPct val="200000"/>
              </a:lnSpc>
              <a:spcBef>
                <a:spcPts val="0"/>
              </a:spcBef>
              <a:spcAft>
                <a:spcPts val="0"/>
              </a:spcAft>
              <a:buClr>
                <a:schemeClr val="dk1"/>
              </a:buClr>
              <a:buSzPts val="1200"/>
              <a:buFont typeface="Times New Roman"/>
              <a:buAutoNum type="alphaLcPeriod"/>
            </a:pPr>
            <a:r>
              <a:rPr lang="en" sz="1200">
                <a:solidFill>
                  <a:schemeClr val="dk1"/>
                </a:solidFill>
                <a:latin typeface="Times New Roman"/>
                <a:ea typeface="Times New Roman"/>
                <a:cs typeface="Times New Roman"/>
                <a:sym typeface="Times New Roman"/>
              </a:rPr>
              <a:t>1 x Button</a:t>
            </a:r>
            <a:endParaRPr sz="1200">
              <a:solidFill>
                <a:schemeClr val="dk1"/>
              </a:solidFill>
              <a:latin typeface="Times New Roman"/>
              <a:ea typeface="Times New Roman"/>
              <a:cs typeface="Times New Roman"/>
              <a:sym typeface="Times New Roman"/>
            </a:endParaRPr>
          </a:p>
          <a:p>
            <a:pPr indent="-304800" lvl="1" marL="914400" rtl="0" algn="l">
              <a:lnSpc>
                <a:spcPct val="200000"/>
              </a:lnSpc>
              <a:spcBef>
                <a:spcPts val="0"/>
              </a:spcBef>
              <a:spcAft>
                <a:spcPts val="0"/>
              </a:spcAft>
              <a:buClr>
                <a:schemeClr val="dk1"/>
              </a:buClr>
              <a:buSzPts val="1200"/>
              <a:buFont typeface="Times New Roman"/>
              <a:buAutoNum type="alphaLcPeriod"/>
            </a:pPr>
            <a:r>
              <a:rPr lang="en" sz="1200">
                <a:solidFill>
                  <a:schemeClr val="dk1"/>
                </a:solidFill>
                <a:latin typeface="Times New Roman"/>
                <a:ea typeface="Times New Roman"/>
                <a:cs typeface="Times New Roman"/>
                <a:sym typeface="Times New Roman"/>
              </a:rPr>
              <a:t>1 x Seven Segment Display</a:t>
            </a:r>
            <a:endParaRPr sz="1200">
              <a:solidFill>
                <a:schemeClr val="dk1"/>
              </a:solidFill>
              <a:latin typeface="Times New Roman"/>
              <a:ea typeface="Times New Roman"/>
              <a:cs typeface="Times New Roman"/>
              <a:sym typeface="Times New Roman"/>
            </a:endParaRPr>
          </a:p>
          <a:p>
            <a:pPr indent="-304800" lvl="1" marL="914400" rtl="0" algn="l">
              <a:lnSpc>
                <a:spcPct val="200000"/>
              </a:lnSpc>
              <a:spcBef>
                <a:spcPts val="0"/>
              </a:spcBef>
              <a:spcAft>
                <a:spcPts val="0"/>
              </a:spcAft>
              <a:buClr>
                <a:schemeClr val="dk1"/>
              </a:buClr>
              <a:buSzPts val="1200"/>
              <a:buFont typeface="Times New Roman"/>
              <a:buAutoNum type="alphaLcPeriod"/>
            </a:pPr>
            <a:r>
              <a:rPr lang="en" sz="1200">
                <a:solidFill>
                  <a:schemeClr val="dk1"/>
                </a:solidFill>
                <a:latin typeface="Times New Roman"/>
                <a:ea typeface="Times New Roman"/>
                <a:cs typeface="Times New Roman"/>
                <a:sym typeface="Times New Roman"/>
              </a:rPr>
              <a:t>1 x potentiometer switch</a:t>
            </a:r>
            <a:endParaRPr sz="1200">
              <a:solidFill>
                <a:schemeClr val="dk1"/>
              </a:solidFill>
              <a:latin typeface="Times New Roman"/>
              <a:ea typeface="Times New Roman"/>
              <a:cs typeface="Times New Roman"/>
              <a:sym typeface="Times New Roman"/>
            </a:endParaRPr>
          </a:p>
          <a:p>
            <a:pPr indent="-304800" lvl="1" marL="914400" rtl="0" algn="l">
              <a:lnSpc>
                <a:spcPct val="200000"/>
              </a:lnSpc>
              <a:spcBef>
                <a:spcPts val="0"/>
              </a:spcBef>
              <a:spcAft>
                <a:spcPts val="0"/>
              </a:spcAft>
              <a:buClr>
                <a:schemeClr val="dk1"/>
              </a:buClr>
              <a:buSzPts val="1200"/>
              <a:buFont typeface="Times New Roman"/>
              <a:buAutoNum type="alphaLcPeriod"/>
            </a:pPr>
            <a:r>
              <a:rPr lang="en" sz="1200">
                <a:solidFill>
                  <a:schemeClr val="dk1"/>
                </a:solidFill>
                <a:latin typeface="Times New Roman"/>
                <a:ea typeface="Times New Roman"/>
                <a:cs typeface="Times New Roman"/>
                <a:sym typeface="Times New Roman"/>
              </a:rPr>
              <a:t>2 x resistors</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132" name="Google Shape;132;ga94983b210_0_56"/>
          <p:cNvPicPr preferRelativeResize="0"/>
          <p:nvPr/>
        </p:nvPicPr>
        <p:blipFill rotWithShape="1">
          <a:blip r:embed="rId4">
            <a:alphaModFix/>
          </a:blip>
          <a:srcRect b="17362" l="0" r="0" t="0"/>
          <a:stretch/>
        </p:blipFill>
        <p:spPr>
          <a:xfrm>
            <a:off x="4762875" y="1534025"/>
            <a:ext cx="3927100" cy="2434849"/>
          </a:xfrm>
          <a:prstGeom prst="rect">
            <a:avLst/>
          </a:prstGeom>
          <a:noFill/>
          <a:ln>
            <a:noFill/>
          </a:ln>
        </p:spPr>
      </p:pic>
      <p:sp>
        <p:nvSpPr>
          <p:cNvPr id="133" name="Google Shape;133;ga94983b210_0_56"/>
          <p:cNvSpPr txBox="1"/>
          <p:nvPr/>
        </p:nvSpPr>
        <p:spPr>
          <a:xfrm>
            <a:off x="5618525" y="4093375"/>
            <a:ext cx="2215800" cy="41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300">
                <a:latin typeface="Helvetica Neue"/>
                <a:ea typeface="Helvetica Neue"/>
                <a:cs typeface="Helvetica Neue"/>
                <a:sym typeface="Helvetica Neue"/>
              </a:rPr>
              <a:t>Fig. 4: Electrical Hardware</a:t>
            </a:r>
            <a:endParaRPr sz="1300">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a94983b210_0_45"/>
          <p:cNvSpPr/>
          <p:nvPr/>
        </p:nvSpPr>
        <p:spPr>
          <a:xfrm>
            <a:off x="0" y="0"/>
            <a:ext cx="9144000" cy="6864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9" name="Google Shape;139;ga94983b210_0_45"/>
          <p:cNvPicPr preferRelativeResize="0"/>
          <p:nvPr/>
        </p:nvPicPr>
        <p:blipFill rotWithShape="1">
          <a:blip r:embed="rId3">
            <a:alphaModFix/>
          </a:blip>
          <a:srcRect b="0" l="0" r="0" t="0"/>
          <a:stretch/>
        </p:blipFill>
        <p:spPr>
          <a:xfrm>
            <a:off x="0" y="0"/>
            <a:ext cx="686400" cy="686400"/>
          </a:xfrm>
          <a:prstGeom prst="rect">
            <a:avLst/>
          </a:prstGeom>
          <a:noFill/>
          <a:ln>
            <a:noFill/>
          </a:ln>
        </p:spPr>
      </p:pic>
      <p:sp>
        <p:nvSpPr>
          <p:cNvPr id="140" name="Google Shape;140;ga94983b210_0_45"/>
          <p:cNvSpPr/>
          <p:nvPr/>
        </p:nvSpPr>
        <p:spPr>
          <a:xfrm>
            <a:off x="0" y="4857600"/>
            <a:ext cx="9144000" cy="2859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ga94983b210_0_45"/>
          <p:cNvSpPr txBox="1"/>
          <p:nvPr/>
        </p:nvSpPr>
        <p:spPr>
          <a:xfrm>
            <a:off x="8553600" y="4816650"/>
            <a:ext cx="558900" cy="380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lang="en" sz="1000">
                <a:solidFill>
                  <a:srgbClr val="EFEFEF"/>
                </a:solidFill>
                <a:latin typeface="Helvetica Neue"/>
                <a:ea typeface="Helvetica Neue"/>
                <a:cs typeface="Helvetica Neue"/>
                <a:sym typeface="Helvetica Neue"/>
              </a:rPr>
              <a:t>8</a:t>
            </a:r>
            <a:r>
              <a:rPr b="0" i="0" lang="en" sz="1000" u="none" cap="none" strike="noStrike">
                <a:solidFill>
                  <a:srgbClr val="EFEFEF"/>
                </a:solidFill>
                <a:latin typeface="Helvetica Neue"/>
                <a:ea typeface="Helvetica Neue"/>
                <a:cs typeface="Helvetica Neue"/>
                <a:sym typeface="Helvetica Neue"/>
              </a:rPr>
              <a:t>/</a:t>
            </a:r>
            <a:r>
              <a:rPr lang="en" sz="1000">
                <a:solidFill>
                  <a:srgbClr val="EFEFEF"/>
                </a:solidFill>
                <a:latin typeface="Helvetica Neue"/>
                <a:ea typeface="Helvetica Neue"/>
                <a:cs typeface="Helvetica Neue"/>
                <a:sym typeface="Helvetica Neue"/>
              </a:rPr>
              <a:t>14</a:t>
            </a:r>
            <a:endParaRPr b="0" i="0" sz="1000" u="none" cap="none" strike="noStrike">
              <a:solidFill>
                <a:srgbClr val="EFEFEF"/>
              </a:solidFill>
              <a:latin typeface="Helvetica Neue"/>
              <a:ea typeface="Helvetica Neue"/>
              <a:cs typeface="Helvetica Neue"/>
              <a:sym typeface="Helvetica Neue"/>
            </a:endParaRPr>
          </a:p>
        </p:txBody>
      </p:sp>
      <p:sp>
        <p:nvSpPr>
          <p:cNvPr id="142" name="Google Shape;142;ga94983b210_0_45"/>
          <p:cNvSpPr txBox="1"/>
          <p:nvPr/>
        </p:nvSpPr>
        <p:spPr>
          <a:xfrm>
            <a:off x="0" y="4816650"/>
            <a:ext cx="8553600" cy="32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Helvetica Neue"/>
                <a:ea typeface="Helvetica Neue"/>
                <a:cs typeface="Helvetica Neue"/>
                <a:sym typeface="Helvetica Neue"/>
              </a:rPr>
              <a:t>12-</a:t>
            </a:r>
            <a:r>
              <a:rPr lang="en" sz="1000">
                <a:solidFill>
                  <a:srgbClr val="EFEFEF"/>
                </a:solidFill>
                <a:latin typeface="Helvetica Neue"/>
                <a:ea typeface="Helvetica Neue"/>
                <a:cs typeface="Helvetica Neue"/>
                <a:sym typeface="Helvetica Neue"/>
              </a:rPr>
              <a:t>18</a:t>
            </a:r>
            <a:r>
              <a:rPr b="0" i="0" lang="en" sz="1000" u="none" cap="none" strike="noStrike">
                <a:solidFill>
                  <a:srgbClr val="EFEFEF"/>
                </a:solidFill>
                <a:latin typeface="Helvetica Neue"/>
                <a:ea typeface="Helvetica Neue"/>
                <a:cs typeface="Helvetica Neue"/>
                <a:sym typeface="Helvetica Neue"/>
              </a:rPr>
              <a:t>-2020                                                                </a:t>
            </a:r>
            <a:r>
              <a:rPr lang="en" sz="1000">
                <a:solidFill>
                  <a:srgbClr val="EFEFEF"/>
                </a:solidFill>
                <a:latin typeface="Helvetica Neue"/>
                <a:ea typeface="Helvetica Neue"/>
                <a:cs typeface="Helvetica Neue"/>
                <a:sym typeface="Helvetica Neue"/>
              </a:rPr>
              <a:t>Raymond Turrisi - MCE 433 Final Project Fa’2020</a:t>
            </a:r>
            <a:endParaRPr b="0" i="0" sz="1000" u="none" cap="none" strike="noStrike">
              <a:solidFill>
                <a:srgbClr val="EFEFE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EFEFEF"/>
              </a:solidFill>
              <a:latin typeface="Helvetica Neue"/>
              <a:ea typeface="Helvetica Neue"/>
              <a:cs typeface="Helvetica Neue"/>
              <a:sym typeface="Helvetica Neue"/>
            </a:endParaRPr>
          </a:p>
        </p:txBody>
      </p:sp>
      <p:sp>
        <p:nvSpPr>
          <p:cNvPr id="143" name="Google Shape;143;ga94983b210_0_45"/>
          <p:cNvSpPr txBox="1"/>
          <p:nvPr/>
        </p:nvSpPr>
        <p:spPr>
          <a:xfrm>
            <a:off x="1597050" y="109950"/>
            <a:ext cx="5949900" cy="57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 sz="2700">
                <a:solidFill>
                  <a:srgbClr val="F3F3F3"/>
                </a:solidFill>
                <a:latin typeface="Helvetica Neue"/>
                <a:ea typeface="Helvetica Neue"/>
                <a:cs typeface="Helvetica Neue"/>
                <a:sym typeface="Helvetica Neue"/>
              </a:rPr>
              <a:t>Instructions to Implementation (3)</a:t>
            </a:r>
            <a:endParaRPr b="1" i="0" sz="2700" u="none" cap="none" strike="noStrike">
              <a:solidFill>
                <a:srgbClr val="F3F3F3"/>
              </a:solidFill>
              <a:latin typeface="Helvetica Neue"/>
              <a:ea typeface="Helvetica Neue"/>
              <a:cs typeface="Helvetica Neue"/>
              <a:sym typeface="Helvetica Neue"/>
            </a:endParaRPr>
          </a:p>
        </p:txBody>
      </p:sp>
      <p:sp>
        <p:nvSpPr>
          <p:cNvPr id="144" name="Google Shape;144;ga94983b210_0_45"/>
          <p:cNvSpPr txBox="1"/>
          <p:nvPr/>
        </p:nvSpPr>
        <p:spPr>
          <a:xfrm>
            <a:off x="454925" y="778875"/>
            <a:ext cx="8430000" cy="3705300"/>
          </a:xfrm>
          <a:prstGeom prst="rect">
            <a:avLst/>
          </a:prstGeom>
          <a:noFill/>
          <a:ln>
            <a:noFill/>
          </a:ln>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5</a:t>
            </a:r>
            <a:r>
              <a:rPr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Use of serial interfacing to communicate between the PC and the microcontroller.</a:t>
            </a:r>
            <a:endParaRPr sz="1200">
              <a:solidFill>
                <a:schemeClr val="dk1"/>
              </a:solidFill>
              <a:latin typeface="Times New Roman"/>
              <a:ea typeface="Times New Roman"/>
              <a:cs typeface="Times New Roman"/>
              <a:sym typeface="Times New Roman"/>
            </a:endParaRPr>
          </a:p>
          <a:p>
            <a:pPr indent="-304800" lvl="1" marL="914400" rtl="0" algn="l">
              <a:lnSpc>
                <a:spcPct val="200000"/>
              </a:lnSpc>
              <a:spcBef>
                <a:spcPts val="0"/>
              </a:spcBef>
              <a:spcAft>
                <a:spcPts val="0"/>
              </a:spcAft>
              <a:buClr>
                <a:schemeClr val="dk1"/>
              </a:buClr>
              <a:buSzPts val="1200"/>
              <a:buFont typeface="Times New Roman"/>
              <a:buAutoNum type="alphaLcPeriod"/>
            </a:pPr>
            <a:r>
              <a:rPr lang="en" sz="1200">
                <a:solidFill>
                  <a:schemeClr val="dk1"/>
                </a:solidFill>
                <a:latin typeface="Times New Roman"/>
                <a:ea typeface="Times New Roman"/>
                <a:cs typeface="Times New Roman"/>
                <a:sym typeface="Times New Roman"/>
              </a:rPr>
              <a:t>Implemented as full duplex serial communication with mutual parsing within both programs. </a:t>
            </a:r>
            <a:endParaRPr sz="1200">
              <a:solidFill>
                <a:schemeClr val="dk1"/>
              </a:solidFill>
              <a:latin typeface="Times New Roman"/>
              <a:ea typeface="Times New Roman"/>
              <a:cs typeface="Times New Roman"/>
              <a:sym typeface="Times New Roman"/>
            </a:endParaRPr>
          </a:p>
          <a:p>
            <a:pPr indent="0" lvl="0" marL="457200" rtl="0" algn="l">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6. Add a plot to dynamically show your controlled variable or control action during the last 60 seconds</a:t>
            </a:r>
            <a:endParaRPr sz="1200">
              <a:solidFill>
                <a:schemeClr val="dk1"/>
              </a:solidFill>
              <a:latin typeface="Times New Roman"/>
              <a:ea typeface="Times New Roman"/>
              <a:cs typeface="Times New Roman"/>
              <a:sym typeface="Times New Roman"/>
            </a:endParaRPr>
          </a:p>
          <a:p>
            <a:pPr indent="-304800" lvl="1" marL="914400" rtl="0" algn="l">
              <a:lnSpc>
                <a:spcPct val="200000"/>
              </a:lnSpc>
              <a:spcBef>
                <a:spcPts val="0"/>
              </a:spcBef>
              <a:spcAft>
                <a:spcPts val="0"/>
              </a:spcAft>
              <a:buClr>
                <a:schemeClr val="dk1"/>
              </a:buClr>
              <a:buSzPts val="1200"/>
              <a:buFont typeface="Times New Roman"/>
              <a:buAutoNum type="alphaLcPeriod"/>
            </a:pPr>
            <a:r>
              <a:rPr lang="en" sz="1200">
                <a:solidFill>
                  <a:schemeClr val="dk1"/>
                </a:solidFill>
                <a:latin typeface="Times New Roman"/>
                <a:ea typeface="Times New Roman"/>
                <a:cs typeface="Times New Roman"/>
                <a:sym typeface="Times New Roman"/>
              </a:rPr>
              <a:t>This is completed under the </a:t>
            </a:r>
            <a:r>
              <a:rPr i="1" lang="en" sz="1200">
                <a:solidFill>
                  <a:schemeClr val="dk1"/>
                </a:solidFill>
                <a:latin typeface="Times New Roman"/>
                <a:ea typeface="Times New Roman"/>
                <a:cs typeface="Times New Roman"/>
                <a:sym typeface="Times New Roman"/>
              </a:rPr>
              <a:t>View Log</a:t>
            </a:r>
            <a:r>
              <a:rPr lang="en" sz="1200">
                <a:solidFill>
                  <a:schemeClr val="dk1"/>
                </a:solidFill>
                <a:latin typeface="Times New Roman"/>
                <a:ea typeface="Times New Roman"/>
                <a:cs typeface="Times New Roman"/>
                <a:sym typeface="Times New Roman"/>
              </a:rPr>
              <a:t> tab.</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Additional Comments:</a:t>
            </a:r>
            <a:endParaRPr sz="1200">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Yellow LEDs indicate if the height is above or below the water level mark </a:t>
            </a:r>
            <a:r>
              <a:rPr lang="en" sz="1200">
                <a:solidFill>
                  <a:schemeClr val="dk1"/>
                </a:solidFill>
                <a:latin typeface="Times New Roman"/>
                <a:ea typeface="Times New Roman"/>
                <a:cs typeface="Times New Roman"/>
                <a:sym typeface="Times New Roman"/>
              </a:rPr>
              <a:t>⮞</a:t>
            </a:r>
            <a:r>
              <a:rPr lang="en" sz="1200">
                <a:solidFill>
                  <a:schemeClr val="dk1"/>
                </a:solidFill>
                <a:latin typeface="Times New Roman"/>
                <a:ea typeface="Times New Roman"/>
                <a:cs typeface="Times New Roman"/>
                <a:sym typeface="Times New Roman"/>
              </a:rPr>
              <a:t>Red LED </a:t>
            </a:r>
            <a:r>
              <a:rPr lang="en" sz="1200">
                <a:solidFill>
                  <a:schemeClr val="dk1"/>
                </a:solidFill>
                <a:latin typeface="Times New Roman"/>
                <a:ea typeface="Times New Roman"/>
                <a:cs typeface="Times New Roman"/>
                <a:sym typeface="Times New Roman"/>
              </a:rPr>
              <a:t>illuminates</a:t>
            </a:r>
            <a:r>
              <a:rPr lang="en" sz="1200">
                <a:solidFill>
                  <a:schemeClr val="dk1"/>
                </a:solidFill>
                <a:latin typeface="Times New Roman"/>
                <a:ea typeface="Times New Roman"/>
                <a:cs typeface="Times New Roman"/>
                <a:sym typeface="Times New Roman"/>
              </a:rPr>
              <a:t> proportional to the error</a:t>
            </a:r>
            <a:endParaRPr sz="1200">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5 Additional LEDs to indicate tank height ⮞ Yellow and Green LEDs illuminate w/rt % of job complete</a:t>
            </a:r>
            <a:endParaRPr sz="1200">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Green LED </a:t>
            </a:r>
            <a:r>
              <a:rPr lang="en" sz="1200">
                <a:solidFill>
                  <a:schemeClr val="dk1"/>
                </a:solidFill>
                <a:latin typeface="Times New Roman"/>
                <a:ea typeface="Times New Roman"/>
                <a:cs typeface="Times New Roman"/>
                <a:sym typeface="Times New Roman"/>
              </a:rPr>
              <a:t>flashing</a:t>
            </a:r>
            <a:r>
              <a:rPr lang="en" sz="1200">
                <a:solidFill>
                  <a:schemeClr val="dk1"/>
                </a:solidFill>
                <a:latin typeface="Times New Roman"/>
                <a:ea typeface="Times New Roman"/>
                <a:cs typeface="Times New Roman"/>
                <a:sym typeface="Times New Roman"/>
              </a:rPr>
              <a:t> every 1 second when tank is dispensing the fluid ⮞Yellow LED is blinking when there are no jobs in the queue</a:t>
            </a:r>
            <a:endParaRPr sz="1200">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Use a buzzer which turns on the first time the tank reaches the desired height in auto mode ⮞ buzzes for 4 seconds when job is complete</a:t>
            </a:r>
            <a:endParaRPr sz="1200">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Use a buzzer to issue four separate short beeps whenever the tank is in on mode ⮞ Beeps twice whenever a new job is loaded into the queue</a:t>
            </a:r>
            <a:endParaRPr sz="1200">
              <a:solidFill>
                <a:schemeClr val="dk1"/>
              </a:solidFill>
              <a:latin typeface="Times New Roman"/>
              <a:ea typeface="Times New Roman"/>
              <a:cs typeface="Times New Roman"/>
              <a:sym typeface="Times New Roman"/>
            </a:endParaRPr>
          </a:p>
          <a:p>
            <a:pPr indent="-304800" lvl="0" marL="457200" marR="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Use a potentiometer to control filling rate and display on UI ⮞ Potentiometer controls heating rate and is displayed in the notice box on the home screen</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a94983b210_0_68"/>
          <p:cNvSpPr/>
          <p:nvPr/>
        </p:nvSpPr>
        <p:spPr>
          <a:xfrm>
            <a:off x="0" y="0"/>
            <a:ext cx="9144000" cy="6864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0" name="Google Shape;150;ga94983b210_0_68"/>
          <p:cNvPicPr preferRelativeResize="0"/>
          <p:nvPr/>
        </p:nvPicPr>
        <p:blipFill rotWithShape="1">
          <a:blip r:embed="rId3">
            <a:alphaModFix/>
          </a:blip>
          <a:srcRect b="0" l="0" r="0" t="0"/>
          <a:stretch/>
        </p:blipFill>
        <p:spPr>
          <a:xfrm>
            <a:off x="0" y="0"/>
            <a:ext cx="686400" cy="686400"/>
          </a:xfrm>
          <a:prstGeom prst="rect">
            <a:avLst/>
          </a:prstGeom>
          <a:noFill/>
          <a:ln>
            <a:noFill/>
          </a:ln>
        </p:spPr>
      </p:pic>
      <p:sp>
        <p:nvSpPr>
          <p:cNvPr id="151" name="Google Shape;151;ga94983b210_0_68"/>
          <p:cNvSpPr/>
          <p:nvPr/>
        </p:nvSpPr>
        <p:spPr>
          <a:xfrm>
            <a:off x="0" y="4857600"/>
            <a:ext cx="9144000" cy="2859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ga94983b210_0_68"/>
          <p:cNvSpPr txBox="1"/>
          <p:nvPr/>
        </p:nvSpPr>
        <p:spPr>
          <a:xfrm>
            <a:off x="8553600" y="4816650"/>
            <a:ext cx="558900" cy="380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lang="en" sz="1000">
                <a:solidFill>
                  <a:srgbClr val="EFEFEF"/>
                </a:solidFill>
                <a:latin typeface="Helvetica Neue"/>
                <a:ea typeface="Helvetica Neue"/>
                <a:cs typeface="Helvetica Neue"/>
                <a:sym typeface="Helvetica Neue"/>
              </a:rPr>
              <a:t>9</a:t>
            </a:r>
            <a:r>
              <a:rPr b="0" i="0" lang="en" sz="1000" u="none" cap="none" strike="noStrike">
                <a:solidFill>
                  <a:srgbClr val="EFEFEF"/>
                </a:solidFill>
                <a:latin typeface="Helvetica Neue"/>
                <a:ea typeface="Helvetica Neue"/>
                <a:cs typeface="Helvetica Neue"/>
                <a:sym typeface="Helvetica Neue"/>
              </a:rPr>
              <a:t>/</a:t>
            </a:r>
            <a:r>
              <a:rPr lang="en" sz="1000">
                <a:solidFill>
                  <a:srgbClr val="EFEFEF"/>
                </a:solidFill>
                <a:latin typeface="Helvetica Neue"/>
                <a:ea typeface="Helvetica Neue"/>
                <a:cs typeface="Helvetica Neue"/>
                <a:sym typeface="Helvetica Neue"/>
              </a:rPr>
              <a:t>14</a:t>
            </a:r>
            <a:endParaRPr b="0" i="0" sz="1000" u="none" cap="none" strike="noStrike">
              <a:solidFill>
                <a:srgbClr val="EFEFEF"/>
              </a:solidFill>
              <a:latin typeface="Helvetica Neue"/>
              <a:ea typeface="Helvetica Neue"/>
              <a:cs typeface="Helvetica Neue"/>
              <a:sym typeface="Helvetica Neue"/>
            </a:endParaRPr>
          </a:p>
        </p:txBody>
      </p:sp>
      <p:sp>
        <p:nvSpPr>
          <p:cNvPr id="153" name="Google Shape;153;ga94983b210_0_68"/>
          <p:cNvSpPr txBox="1"/>
          <p:nvPr/>
        </p:nvSpPr>
        <p:spPr>
          <a:xfrm>
            <a:off x="0" y="4816650"/>
            <a:ext cx="8553600" cy="326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en" sz="1000" u="none" cap="none" strike="noStrike">
                <a:solidFill>
                  <a:srgbClr val="EFEFEF"/>
                </a:solidFill>
                <a:latin typeface="Helvetica Neue"/>
                <a:ea typeface="Helvetica Neue"/>
                <a:cs typeface="Helvetica Neue"/>
                <a:sym typeface="Helvetica Neue"/>
              </a:rPr>
              <a:t>12-</a:t>
            </a:r>
            <a:r>
              <a:rPr lang="en" sz="1000">
                <a:solidFill>
                  <a:srgbClr val="EFEFEF"/>
                </a:solidFill>
                <a:latin typeface="Helvetica Neue"/>
                <a:ea typeface="Helvetica Neue"/>
                <a:cs typeface="Helvetica Neue"/>
                <a:sym typeface="Helvetica Neue"/>
              </a:rPr>
              <a:t>18</a:t>
            </a:r>
            <a:r>
              <a:rPr b="0" i="0" lang="en" sz="1000" u="none" cap="none" strike="noStrike">
                <a:solidFill>
                  <a:srgbClr val="EFEFEF"/>
                </a:solidFill>
                <a:latin typeface="Helvetica Neue"/>
                <a:ea typeface="Helvetica Neue"/>
                <a:cs typeface="Helvetica Neue"/>
                <a:sym typeface="Helvetica Neue"/>
              </a:rPr>
              <a:t>-2020                                                                </a:t>
            </a:r>
            <a:r>
              <a:rPr lang="en" sz="1000">
                <a:solidFill>
                  <a:srgbClr val="EFEFEF"/>
                </a:solidFill>
                <a:latin typeface="Helvetica Neue"/>
                <a:ea typeface="Helvetica Neue"/>
                <a:cs typeface="Helvetica Neue"/>
                <a:sym typeface="Helvetica Neue"/>
              </a:rPr>
              <a:t>Raymond Turrisi - MCE 433 Final Project Fa’2020</a:t>
            </a:r>
            <a:endParaRPr b="0" i="0" sz="1000" u="none" cap="none" strike="noStrike">
              <a:solidFill>
                <a:srgbClr val="EFEFEF"/>
              </a:solidFill>
              <a:latin typeface="Helvetica Neue"/>
              <a:ea typeface="Helvetica Neue"/>
              <a:cs typeface="Helvetica Neue"/>
              <a:sym typeface="Helvetica Neue"/>
            </a:endParaRPr>
          </a:p>
          <a:p>
            <a:pPr indent="0" lvl="0" marL="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EFEFEF"/>
              </a:solidFill>
              <a:latin typeface="Helvetica Neue"/>
              <a:ea typeface="Helvetica Neue"/>
              <a:cs typeface="Helvetica Neue"/>
              <a:sym typeface="Helvetica Neue"/>
            </a:endParaRPr>
          </a:p>
        </p:txBody>
      </p:sp>
      <p:sp>
        <p:nvSpPr>
          <p:cNvPr id="154" name="Google Shape;154;ga94983b210_0_68"/>
          <p:cNvSpPr txBox="1"/>
          <p:nvPr/>
        </p:nvSpPr>
        <p:spPr>
          <a:xfrm>
            <a:off x="1597050" y="109950"/>
            <a:ext cx="5949900" cy="57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700"/>
              <a:buFont typeface="Arial"/>
              <a:buNone/>
            </a:pPr>
            <a:r>
              <a:rPr b="1" lang="en" sz="2700">
                <a:solidFill>
                  <a:srgbClr val="F3F3F3"/>
                </a:solidFill>
                <a:latin typeface="Helvetica Neue"/>
                <a:ea typeface="Helvetica Neue"/>
                <a:cs typeface="Helvetica Neue"/>
                <a:sym typeface="Helvetica Neue"/>
              </a:rPr>
              <a:t>State Transition Diagram (1)</a:t>
            </a:r>
            <a:endParaRPr b="1" i="0" sz="2700" u="none" cap="none" strike="noStrike">
              <a:solidFill>
                <a:srgbClr val="F3F3F3"/>
              </a:solidFill>
              <a:latin typeface="Helvetica Neue"/>
              <a:ea typeface="Helvetica Neue"/>
              <a:cs typeface="Helvetica Neue"/>
              <a:sym typeface="Helvetica Neue"/>
            </a:endParaRPr>
          </a:p>
        </p:txBody>
      </p:sp>
      <p:pic>
        <p:nvPicPr>
          <p:cNvPr id="155" name="Google Shape;155;ga94983b210_0_68"/>
          <p:cNvPicPr preferRelativeResize="0"/>
          <p:nvPr/>
        </p:nvPicPr>
        <p:blipFill>
          <a:blip r:embed="rId4">
            <a:alphaModFix/>
          </a:blip>
          <a:stretch>
            <a:fillRect/>
          </a:stretch>
        </p:blipFill>
        <p:spPr>
          <a:xfrm>
            <a:off x="2771275" y="686400"/>
            <a:ext cx="4018818" cy="4130249"/>
          </a:xfrm>
          <a:prstGeom prst="rect">
            <a:avLst/>
          </a:prstGeom>
          <a:noFill/>
          <a:ln>
            <a:noFill/>
          </a:ln>
        </p:spPr>
      </p:pic>
      <p:sp>
        <p:nvSpPr>
          <p:cNvPr id="156" name="Google Shape;156;ga94983b210_0_68"/>
          <p:cNvSpPr txBox="1"/>
          <p:nvPr/>
        </p:nvSpPr>
        <p:spPr>
          <a:xfrm>
            <a:off x="38625" y="1067675"/>
            <a:ext cx="2802300" cy="75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300">
                <a:latin typeface="Helvetica Neue"/>
                <a:ea typeface="Helvetica Neue"/>
                <a:cs typeface="Helvetica Neue"/>
                <a:sym typeface="Helvetica Neue"/>
              </a:rPr>
              <a:t>Fig. 5: State Transition Diagram.</a:t>
            </a:r>
            <a:endParaRPr sz="1300">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